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897" autoAdjust="0"/>
    <p:restoredTop sz="90143" autoAdjust="0"/>
  </p:normalViewPr>
  <p:slideViewPr>
    <p:cSldViewPr>
      <p:cViewPr>
        <p:scale>
          <a:sx n="94" d="100"/>
          <a:sy n="94" d="100"/>
        </p:scale>
        <p:origin x="-762"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154F81E-A600-4282-AA34-28B6269675D7}" type="datetimeFigureOut">
              <a:rPr lang="en-US" smtClean="0"/>
              <a:pPr/>
              <a:t>12/16/2011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A07D6C7-9B09-4489-BE36-907B750D5663}" type="slidenum">
              <a:rPr lang="en-US" smtClean="0"/>
              <a:pPr/>
              <a:t>‹#›</a:t>
            </a:fld>
            <a:endParaRPr lang="en-US" dirty="0"/>
          </a:p>
        </p:txBody>
      </p:sp>
    </p:spTree>
    <p:extLst>
      <p:ext uri="{BB962C8B-B14F-4D97-AF65-F5344CB8AC3E}">
        <p14:creationId xmlns:p14="http://schemas.microsoft.com/office/powerpoint/2010/main" xmlns="" val="14583909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flickr.com/photos/daveknapik/3499363586/in/photostrea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flickr.com/photos/26473957@N03/5139417229/"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flickr.com/photos/29074066@N02/4255934706/"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flickr.com/photos/15884594@N00/1442890597/"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www.flickr.com/photos/74947588@N00/299849999/"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flickr.com/photos/50715604@N07/4882443448/"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flickr.com/photos/24111969@N05/4022720368/"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flickr.com/photos/36290191@N02/5451530412/"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flickr.com/photos/30674396@N00/50645710/"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flickr.com/photos/74225880@N00/2075779466/"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www.flickr.com/photos/23759652@N03/2264475682/"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www.flickr.com/photos/56649518@N00/2434088107/"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flickr.com/photos/44373968@N00/127642415/"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www.flickr.com/photos/46394434@N02/5507166280/"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www.flickr.com/photos/10834705@N04/5135580084/"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www.flickr.com/photos/23585334@N03/2595262522/"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www.flickr.com/photos/43468415@N00/4484438615/"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www.flickr.com/photos/13657368@N00/1752089487/"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www.flickr.com/photos/77476789@N00/2059598643/"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www.flickr.com/photos/96526303@N00/3846819118/"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flickr.com/photos/atomicjeep/2327546948/in/photostrea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flickr.com/photos/86452432@N00/2435374746/"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flickr.com/photos/42352950@N07/4746927209/"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flickr.com/photos/9702181@N08/3462379864/"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flickr.com/photos/53690113@N05/6034943701/in/photostream/"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Knapik</a:t>
            </a:r>
            <a:r>
              <a:rPr lang="en-US" dirty="0" smtClean="0"/>
              <a:t>, David "Rivets" 2 May 2009</a:t>
            </a:r>
            <a:br>
              <a:rPr lang="en-US" dirty="0" smtClean="0"/>
            </a:br>
            <a:r>
              <a:rPr lang="en-US" dirty="0" smtClean="0"/>
              <a:t>Online Image. </a:t>
            </a:r>
            <a:r>
              <a:rPr lang="en-US" dirty="0" err="1" smtClean="0"/>
              <a:t>Flickr</a:t>
            </a:r>
            <a:r>
              <a:rPr lang="en-US" dirty="0" smtClean="0"/>
              <a:t>. 6 December 2011</a:t>
            </a:r>
            <a:br>
              <a:rPr lang="en-US" dirty="0" smtClean="0"/>
            </a:br>
            <a:r>
              <a:rPr lang="en-US" dirty="0" smtClean="0"/>
              <a:t>&lt;</a:t>
            </a:r>
            <a:r>
              <a:rPr lang="en-US" dirty="0" smtClean="0">
                <a:hlinkClick r:id="rId3"/>
              </a:rPr>
              <a:t>http://www.flickr.com/photos/daveknapik/3499363586/in/photostream/</a:t>
            </a:r>
            <a:r>
              <a:rPr lang="en-US" dirty="0" smtClean="0"/>
              <a:t>&gt;</a:t>
            </a:r>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Think about how you would feel if you were treated differently</a:t>
            </a:r>
            <a:r>
              <a:rPr lang="en-US" baseline="0" dirty="0" smtClean="0"/>
              <a:t> for things you can’t control. How would you like to be treated differently for a disease that you have. No one wants to be treated differently. </a:t>
            </a:r>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10</a:t>
            </a:fld>
            <a:endParaRPr lang="en-US" dirty="0"/>
          </a:p>
        </p:txBody>
      </p:sp>
    </p:spTree>
    <p:extLst>
      <p:ext uri="{BB962C8B-B14F-4D97-AF65-F5344CB8AC3E}">
        <p14:creationId xmlns:p14="http://schemas.microsoft.com/office/powerpoint/2010/main" xmlns="" val="18388092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Every sunset is different,</a:t>
            </a:r>
          </a:p>
          <a:p>
            <a:r>
              <a:rPr lang="en-US" sz="1200" b="0" i="0" kern="1200" dirty="0" err="1" smtClean="0">
                <a:solidFill>
                  <a:schemeClr val="tx1"/>
                </a:solidFill>
                <a:effectLst/>
                <a:latin typeface="+mn-lt"/>
                <a:ea typeface="+mn-ea"/>
                <a:cs typeface="+mn-cs"/>
              </a:rPr>
              <a:t>Harmsma</a:t>
            </a:r>
            <a:r>
              <a:rPr lang="en-US" sz="1200" b="0" i="0" kern="1200" dirty="0" smtClean="0">
                <a:solidFill>
                  <a:schemeClr val="tx1"/>
                </a:solidFill>
                <a:effectLst/>
                <a:latin typeface="+mn-lt"/>
                <a:ea typeface="+mn-ea"/>
                <a:cs typeface="+mn-cs"/>
              </a:rPr>
              <a:t>, </a:t>
            </a:r>
            <a:r>
              <a:rPr lang="en-US" sz="1200" b="0" i="0" kern="1200" dirty="0" err="1" smtClean="0">
                <a:solidFill>
                  <a:schemeClr val="tx1"/>
                </a:solidFill>
                <a:effectLst/>
                <a:latin typeface="+mn-lt"/>
                <a:ea typeface="+mn-ea"/>
                <a:cs typeface="+mn-cs"/>
              </a:rPr>
              <a:t>Jurjen</a:t>
            </a:r>
            <a:r>
              <a:rPr lang="en-US" sz="1200" b="0" i="0" kern="1200" dirty="0" smtClean="0">
                <a:solidFill>
                  <a:schemeClr val="tx1"/>
                </a:solidFill>
                <a:effectLst/>
                <a:latin typeface="+mn-lt"/>
                <a:ea typeface="+mn-ea"/>
                <a:cs typeface="+mn-cs"/>
              </a:rPr>
              <a:t> "Morning Fireworks" 14 August 2009</a:t>
            </a:r>
          </a:p>
          <a:p>
            <a:r>
              <a:rPr lang="en-US" sz="1200" b="0" i="0" kern="1200" dirty="0" smtClean="0">
                <a:solidFill>
                  <a:schemeClr val="tx1"/>
                </a:solidFill>
                <a:effectLst/>
                <a:latin typeface="+mn-lt"/>
                <a:ea typeface="+mn-ea"/>
                <a:cs typeface="+mn-cs"/>
              </a:rPr>
              <a:t>Online Image. Flickr. 11 December 2011</a:t>
            </a:r>
          </a:p>
          <a:p>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http://www.flickr.com/photos/26473957@N03/5139417229/</a:t>
            </a:r>
            <a:r>
              <a:rPr lang="en-US" sz="1200" b="0" i="0" kern="1200" dirty="0" smtClean="0">
                <a:solidFill>
                  <a:schemeClr val="tx1"/>
                </a:solidFill>
                <a:effectLst/>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11</a:t>
            </a:fld>
            <a:endParaRPr lang="en-US" dirty="0"/>
          </a:p>
        </p:txBody>
      </p:sp>
    </p:spTree>
    <p:extLst>
      <p:ext uri="{BB962C8B-B14F-4D97-AF65-F5344CB8AC3E}">
        <p14:creationId xmlns:p14="http://schemas.microsoft.com/office/powerpoint/2010/main" xmlns="" val="6484444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Just like</a:t>
            </a:r>
            <a:r>
              <a:rPr lang="en-US" baseline="0" dirty="0" smtClean="0"/>
              <a:t> a sunset, Every snowflake is different.</a:t>
            </a:r>
          </a:p>
          <a:p>
            <a:r>
              <a:rPr lang="en-US" sz="1200" b="0" i="0" kern="1200" dirty="0" err="1" smtClean="0">
                <a:solidFill>
                  <a:schemeClr val="tx1"/>
                </a:solidFill>
                <a:effectLst/>
                <a:latin typeface="+mn-lt"/>
                <a:ea typeface="+mn-ea"/>
                <a:cs typeface="+mn-cs"/>
              </a:rPr>
              <a:t>PrairieHill</a:t>
            </a:r>
            <a:r>
              <a:rPr lang="en-US" sz="1200" b="0" i="0" kern="1200" dirty="0" smtClean="0">
                <a:solidFill>
                  <a:schemeClr val="tx1"/>
                </a:solidFill>
                <a:effectLst/>
                <a:latin typeface="+mn-lt"/>
                <a:ea typeface="+mn-ea"/>
                <a:cs typeface="+mn-cs"/>
              </a:rPr>
              <a:t> "Snowflake" 6 January 2010</a:t>
            </a:r>
          </a:p>
          <a:p>
            <a:r>
              <a:rPr lang="en-US" sz="1200" b="0" i="0" kern="1200" dirty="0" smtClean="0">
                <a:solidFill>
                  <a:schemeClr val="tx1"/>
                </a:solidFill>
                <a:effectLst/>
                <a:latin typeface="+mn-lt"/>
                <a:ea typeface="+mn-ea"/>
                <a:cs typeface="+mn-cs"/>
              </a:rPr>
              <a:t>Online Image. Flickr. 11 December 2011</a:t>
            </a:r>
          </a:p>
          <a:p>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http://www.flickr.com/photos/29074066@N02/4255934706/</a:t>
            </a:r>
            <a:r>
              <a:rPr lang="en-US" sz="1200" b="0" i="0" kern="1200" dirty="0" smtClean="0">
                <a:solidFill>
                  <a:schemeClr val="tx1"/>
                </a:solidFill>
                <a:effectLst/>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12</a:t>
            </a:fld>
            <a:endParaRPr lang="en-US" dirty="0"/>
          </a:p>
        </p:txBody>
      </p:sp>
    </p:spTree>
    <p:extLst>
      <p:ext uri="{BB962C8B-B14F-4D97-AF65-F5344CB8AC3E}">
        <p14:creationId xmlns:p14="http://schemas.microsoft.com/office/powerpoint/2010/main" xmlns="" val="17772556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Everyone is different.</a:t>
            </a:r>
          </a:p>
          <a:p>
            <a:r>
              <a:rPr lang="en-US" sz="1200" b="0" i="0" kern="1200" dirty="0" err="1" smtClean="0">
                <a:solidFill>
                  <a:schemeClr val="tx1"/>
                </a:solidFill>
                <a:effectLst/>
                <a:latin typeface="+mn-lt"/>
                <a:ea typeface="+mn-ea"/>
                <a:cs typeface="+mn-cs"/>
              </a:rPr>
              <a:t>Schwarzer</a:t>
            </a:r>
            <a:r>
              <a:rPr lang="en-US" sz="1200" b="0" i="0" kern="1200" dirty="0" smtClean="0">
                <a:solidFill>
                  <a:schemeClr val="tx1"/>
                </a:solidFill>
                <a:effectLst/>
                <a:latin typeface="+mn-lt"/>
                <a:ea typeface="+mn-ea"/>
                <a:cs typeface="+mn-cs"/>
              </a:rPr>
              <a:t>, </a:t>
            </a:r>
            <a:r>
              <a:rPr lang="en-US" sz="1200" b="0" i="0" kern="1200" dirty="0" err="1" smtClean="0">
                <a:solidFill>
                  <a:schemeClr val="tx1"/>
                </a:solidFill>
                <a:effectLst/>
                <a:latin typeface="+mn-lt"/>
                <a:ea typeface="+mn-ea"/>
                <a:cs typeface="+mn-cs"/>
              </a:rPr>
              <a:t>Micheal</a:t>
            </a:r>
            <a:r>
              <a:rPr lang="en-US" sz="1200" b="0" i="0" kern="1200" dirty="0" smtClean="0">
                <a:solidFill>
                  <a:schemeClr val="tx1"/>
                </a:solidFill>
                <a:effectLst/>
                <a:latin typeface="+mn-lt"/>
                <a:ea typeface="+mn-ea"/>
                <a:cs typeface="+mn-cs"/>
              </a:rPr>
              <a:t> S. "The Audience" 23 September 2007</a:t>
            </a:r>
            <a:r>
              <a:rPr lang="en-US" dirty="0" smtClean="0"/>
              <a:t/>
            </a:r>
            <a:br>
              <a:rPr lang="en-US" dirty="0" smtClean="0"/>
            </a:br>
            <a:r>
              <a:rPr lang="en-US" sz="1200" b="0" i="0" kern="1200" dirty="0" smtClean="0">
                <a:solidFill>
                  <a:schemeClr val="tx1"/>
                </a:solidFill>
                <a:effectLst/>
                <a:latin typeface="+mn-lt"/>
                <a:ea typeface="+mn-ea"/>
                <a:cs typeface="+mn-cs"/>
              </a:rPr>
              <a:t>Online Image. Flickr. 11 December 2011</a:t>
            </a:r>
            <a:r>
              <a:rPr lang="en-US" dirty="0" smtClean="0"/>
              <a:t/>
            </a:r>
            <a:br>
              <a:rPr lang="en-US" dirty="0" smtClean="0"/>
            </a:br>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http://www.flickr.com/photos/15884594@N00/1442890597/</a:t>
            </a:r>
            <a:r>
              <a:rPr lang="en-US" sz="1200" b="0" i="0" kern="1200" dirty="0" smtClean="0">
                <a:solidFill>
                  <a:schemeClr val="tx1"/>
                </a:solidFill>
                <a:effectLst/>
                <a:latin typeface="+mn-lt"/>
                <a:ea typeface="+mn-ea"/>
                <a:cs typeface="+mn-cs"/>
              </a:rPr>
              <a:t>&gt;</a:t>
            </a:r>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13</a:t>
            </a:fld>
            <a:endParaRPr lang="en-US" dirty="0"/>
          </a:p>
        </p:txBody>
      </p:sp>
    </p:spTree>
    <p:extLst>
      <p:ext uri="{BB962C8B-B14F-4D97-AF65-F5344CB8AC3E}">
        <p14:creationId xmlns:p14="http://schemas.microsoft.com/office/powerpoint/2010/main" xmlns="" val="28099720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a:t>
            </a:r>
            <a:r>
              <a:rPr lang="en-US" baseline="0" dirty="0" smtClean="0"/>
              <a:t> each of these things are all so different, why are they treated so similarly? Snowflakes, and sunsets may not have feelings, but they are all different. People are as different as a snowflake or a sunset you can’t treat them the same, and Each case of Schizophrenia is as different as each person is. None can be treated the same.</a:t>
            </a:r>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14</a:t>
            </a:fld>
            <a:endParaRPr lang="en-US" dirty="0"/>
          </a:p>
        </p:txBody>
      </p:sp>
    </p:spTree>
    <p:extLst>
      <p:ext uri="{BB962C8B-B14F-4D97-AF65-F5344CB8AC3E}">
        <p14:creationId xmlns:p14="http://schemas.microsoft.com/office/powerpoint/2010/main" xmlns="" val="41189618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Schizophrenia</a:t>
            </a:r>
            <a:r>
              <a:rPr lang="en-US" sz="1200" b="0" i="0" kern="1200" baseline="0" dirty="0" smtClean="0">
                <a:solidFill>
                  <a:schemeClr val="tx1"/>
                </a:solidFill>
                <a:effectLst/>
                <a:latin typeface="+mn-lt"/>
                <a:ea typeface="+mn-ea"/>
                <a:cs typeface="+mn-cs"/>
              </a:rPr>
              <a:t> is a mental disease that causes hallucinations, delusions, and strange behaviors.</a:t>
            </a: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Octavio "The Trip" 17 November 2006</a:t>
            </a:r>
            <a:r>
              <a:rPr lang="en-US" dirty="0" smtClean="0"/>
              <a:t/>
            </a:r>
            <a:br>
              <a:rPr lang="en-US" dirty="0" smtClean="0"/>
            </a:br>
            <a:r>
              <a:rPr lang="en-US" sz="1200" b="0" i="0" kern="1200" dirty="0" smtClean="0">
                <a:solidFill>
                  <a:schemeClr val="tx1"/>
                </a:solidFill>
                <a:effectLst/>
                <a:latin typeface="+mn-lt"/>
                <a:ea typeface="+mn-ea"/>
                <a:cs typeface="+mn-cs"/>
              </a:rPr>
              <a:t>Online Image. Flickr. 11 December 2011</a:t>
            </a:r>
            <a:r>
              <a:rPr lang="en-US" dirty="0" smtClean="0"/>
              <a:t/>
            </a:r>
            <a:br>
              <a:rPr lang="en-US" dirty="0" smtClean="0"/>
            </a:br>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http://www.flickr.com/photos/74947588@N00/299849999/</a:t>
            </a:r>
            <a:r>
              <a:rPr lang="en-US" sz="1200" b="0" i="0" kern="1200" dirty="0" smtClean="0">
                <a:solidFill>
                  <a:schemeClr val="tx1"/>
                </a:solidFill>
                <a:effectLst/>
                <a:latin typeface="+mn-lt"/>
                <a:ea typeface="+mn-ea"/>
                <a:cs typeface="+mn-cs"/>
              </a:rPr>
              <a:t>&gt;</a:t>
            </a:r>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15</a:t>
            </a:fld>
            <a:endParaRPr lang="en-US" dirty="0"/>
          </a:p>
        </p:txBody>
      </p:sp>
    </p:spTree>
    <p:extLst>
      <p:ext uri="{BB962C8B-B14F-4D97-AF65-F5344CB8AC3E}">
        <p14:creationId xmlns:p14="http://schemas.microsoft.com/office/powerpoint/2010/main" xmlns="" val="9185351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There are</a:t>
            </a:r>
            <a:r>
              <a:rPr lang="en-US" sz="1200" b="0" i="0" kern="1200" baseline="0" dirty="0" smtClean="0">
                <a:solidFill>
                  <a:schemeClr val="tx1"/>
                </a:solidFill>
                <a:effectLst/>
                <a:latin typeface="+mn-lt"/>
                <a:ea typeface="+mn-ea"/>
                <a:cs typeface="+mn-cs"/>
              </a:rPr>
              <a:t> different types of treatments for the symptoms of this disease. Mainly medications are what is used to treat the symptoms.</a:t>
            </a: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Ramsey, Keith "Pills" 11 August 2012</a:t>
            </a:r>
          </a:p>
          <a:p>
            <a:r>
              <a:rPr lang="en-US" sz="1200" b="0" i="0" kern="1200" dirty="0" smtClean="0">
                <a:solidFill>
                  <a:schemeClr val="tx1"/>
                </a:solidFill>
                <a:effectLst/>
                <a:latin typeface="+mn-lt"/>
                <a:ea typeface="+mn-ea"/>
                <a:cs typeface="+mn-cs"/>
              </a:rPr>
              <a:t>Online Image. Flickr. 11 December 2011</a:t>
            </a:r>
          </a:p>
          <a:p>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http://www.flickr.com/photos/50715604@N07/4882443448/</a:t>
            </a:r>
            <a:r>
              <a:rPr lang="en-US" sz="1200" b="0" i="0" kern="1200" dirty="0" smtClean="0">
                <a:solidFill>
                  <a:schemeClr val="tx1"/>
                </a:solidFill>
                <a:effectLst/>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16</a:t>
            </a:fld>
            <a:endParaRPr lang="en-US" dirty="0"/>
          </a:p>
        </p:txBody>
      </p:sp>
    </p:spTree>
    <p:extLst>
      <p:ext uri="{BB962C8B-B14F-4D97-AF65-F5344CB8AC3E}">
        <p14:creationId xmlns:p14="http://schemas.microsoft.com/office/powerpoint/2010/main" xmlns="" val="14103971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Even though medications are a </a:t>
            </a:r>
            <a:r>
              <a:rPr lang="en-US" sz="1200" b="0" i="0" kern="1200" dirty="0" err="1" smtClean="0">
                <a:solidFill>
                  <a:schemeClr val="tx1"/>
                </a:solidFill>
                <a:effectLst/>
                <a:latin typeface="+mn-lt"/>
                <a:ea typeface="+mn-ea"/>
                <a:cs typeface="+mn-cs"/>
              </a:rPr>
              <a:t>prodominent</a:t>
            </a:r>
            <a:r>
              <a:rPr lang="en-US" sz="1200" b="0" i="0" kern="1200" baseline="0" dirty="0" smtClean="0">
                <a:solidFill>
                  <a:schemeClr val="tx1"/>
                </a:solidFill>
                <a:effectLst/>
                <a:latin typeface="+mn-lt"/>
                <a:ea typeface="+mn-ea"/>
                <a:cs typeface="+mn-cs"/>
              </a:rPr>
              <a:t> treatment for the disease, it has also been known that electro-shock therapy has an effect on the hallucinations and delusions of the patient.</a:t>
            </a: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Geirkristiansen.net "</a:t>
            </a:r>
            <a:r>
              <a:rPr lang="en-US" sz="1200" b="0" i="0" kern="1200" dirty="0" err="1" smtClean="0">
                <a:solidFill>
                  <a:schemeClr val="tx1"/>
                </a:solidFill>
                <a:effectLst/>
                <a:latin typeface="+mn-lt"/>
                <a:ea typeface="+mn-ea"/>
                <a:cs typeface="+mn-cs"/>
              </a:rPr>
              <a:t>Lier</a:t>
            </a:r>
            <a:r>
              <a:rPr lang="en-US" sz="1200" b="0" i="0" kern="1200" dirty="0" smtClean="0">
                <a:solidFill>
                  <a:schemeClr val="tx1"/>
                </a:solidFill>
                <a:effectLst/>
                <a:latin typeface="+mn-lt"/>
                <a:ea typeface="+mn-ea"/>
                <a:cs typeface="+mn-cs"/>
              </a:rPr>
              <a:t> Mental Hospital" 18 October 2009</a:t>
            </a:r>
          </a:p>
          <a:p>
            <a:r>
              <a:rPr lang="en-US" sz="1200" b="0" i="0" kern="1200" dirty="0" smtClean="0">
                <a:solidFill>
                  <a:schemeClr val="tx1"/>
                </a:solidFill>
                <a:effectLst/>
                <a:latin typeface="+mn-lt"/>
                <a:ea typeface="+mn-ea"/>
                <a:cs typeface="+mn-cs"/>
              </a:rPr>
              <a:t>Online Image. Flickr. 11 December 2011</a:t>
            </a:r>
          </a:p>
          <a:p>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http://www.flickr.com/photos/24111969@N05/4022720368/</a:t>
            </a:r>
            <a:r>
              <a:rPr lang="en-US" sz="1200" b="0" i="0" kern="1200" dirty="0" smtClean="0">
                <a:solidFill>
                  <a:schemeClr val="tx1"/>
                </a:solidFill>
                <a:effectLst/>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17</a:t>
            </a:fld>
            <a:endParaRPr lang="en-US" dirty="0"/>
          </a:p>
        </p:txBody>
      </p:sp>
    </p:spTree>
    <p:extLst>
      <p:ext uri="{BB962C8B-B14F-4D97-AF65-F5344CB8AC3E}">
        <p14:creationId xmlns:p14="http://schemas.microsoft.com/office/powerpoint/2010/main" xmlns="" val="4393680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Although</a:t>
            </a:r>
            <a:r>
              <a:rPr lang="en-US" sz="1200" b="0" i="0" kern="1200" baseline="0" dirty="0" smtClean="0">
                <a:solidFill>
                  <a:schemeClr val="tx1"/>
                </a:solidFill>
                <a:effectLst/>
                <a:latin typeface="+mn-lt"/>
                <a:ea typeface="+mn-ea"/>
                <a:cs typeface="+mn-cs"/>
              </a:rPr>
              <a:t> it has been tried, Psychotherapy doesn’t work for patients because talking about something that haunts them doesn’t take away the feeling of being watched, followed or controlled.</a:t>
            </a:r>
            <a:endParaRPr lang="en-US" sz="1200" b="0" i="0" kern="1200" dirty="0" smtClean="0">
              <a:solidFill>
                <a:schemeClr val="tx1"/>
              </a:solidFill>
              <a:effectLst/>
              <a:latin typeface="+mn-lt"/>
              <a:ea typeface="+mn-ea"/>
              <a:cs typeface="+mn-cs"/>
            </a:endParaRPr>
          </a:p>
          <a:p>
            <a:r>
              <a:rPr lang="en-US" sz="1200" b="0" i="0" kern="1200" dirty="0" err="1" smtClean="0">
                <a:solidFill>
                  <a:schemeClr val="tx1"/>
                </a:solidFill>
                <a:effectLst/>
                <a:latin typeface="+mn-lt"/>
                <a:ea typeface="+mn-ea"/>
                <a:cs typeface="+mn-cs"/>
              </a:rPr>
              <a:t>MeganandHerDocMartins</a:t>
            </a:r>
            <a:r>
              <a:rPr lang="en-US" sz="1200" b="0" i="0" kern="1200" dirty="0" smtClean="0">
                <a:solidFill>
                  <a:schemeClr val="tx1"/>
                </a:solidFill>
                <a:effectLst/>
                <a:latin typeface="+mn-lt"/>
                <a:ea typeface="+mn-ea"/>
                <a:cs typeface="+mn-cs"/>
              </a:rPr>
              <a:t> "Dad" 9 February 2011</a:t>
            </a:r>
          </a:p>
          <a:p>
            <a:r>
              <a:rPr lang="en-US" sz="1200" b="0" i="0" kern="1200" dirty="0" smtClean="0">
                <a:solidFill>
                  <a:schemeClr val="tx1"/>
                </a:solidFill>
                <a:effectLst/>
                <a:latin typeface="+mn-lt"/>
                <a:ea typeface="+mn-ea"/>
                <a:cs typeface="+mn-cs"/>
              </a:rPr>
              <a:t>Online Image. Flickr. 11 December 2011</a:t>
            </a:r>
          </a:p>
          <a:p>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http://www.flickr.com/photos/36290191@N02/5451530412/</a:t>
            </a:r>
            <a:r>
              <a:rPr lang="en-US" sz="1200" b="0" i="0" kern="1200" dirty="0" smtClean="0">
                <a:solidFill>
                  <a:schemeClr val="tx1"/>
                </a:solidFill>
                <a:effectLst/>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18</a:t>
            </a:fld>
            <a:endParaRPr lang="en-US" dirty="0"/>
          </a:p>
        </p:txBody>
      </p:sp>
    </p:spTree>
    <p:extLst>
      <p:ext uri="{BB962C8B-B14F-4D97-AF65-F5344CB8AC3E}">
        <p14:creationId xmlns:p14="http://schemas.microsoft.com/office/powerpoint/2010/main" xmlns="" val="10302371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Children</a:t>
            </a:r>
            <a:r>
              <a:rPr lang="en-US" sz="1200" b="0" i="0" kern="1200" baseline="0" dirty="0" smtClean="0">
                <a:solidFill>
                  <a:schemeClr val="tx1"/>
                </a:solidFill>
                <a:effectLst/>
                <a:latin typeface="+mn-lt"/>
                <a:ea typeface="+mn-ea"/>
                <a:cs typeface="+mn-cs"/>
              </a:rPr>
              <a:t> aren’t normally seen with this disease, yet they are seen with the disease. They are sometimes effected more by the disease and have treatments that are medications that are in higher doses than that of the most severe adults.</a:t>
            </a: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Taylor, Taro "Is It Really That Funny?!" 2 November 2005</a:t>
            </a:r>
          </a:p>
          <a:p>
            <a:r>
              <a:rPr lang="en-US" sz="1200" b="0" i="0" kern="1200" dirty="0" smtClean="0">
                <a:solidFill>
                  <a:schemeClr val="tx1"/>
                </a:solidFill>
                <a:effectLst/>
                <a:latin typeface="+mn-lt"/>
                <a:ea typeface="+mn-ea"/>
                <a:cs typeface="+mn-cs"/>
              </a:rPr>
              <a:t>Online Image. Flickr. 11 December 2011</a:t>
            </a:r>
          </a:p>
          <a:p>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http://www.flickr.com/photos/30674396@N00/50645710/</a:t>
            </a:r>
            <a:r>
              <a:rPr lang="en-US" sz="1200" b="0" i="0" kern="1200" dirty="0" smtClean="0">
                <a:solidFill>
                  <a:schemeClr val="tx1"/>
                </a:solidFill>
                <a:effectLst/>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19</a:t>
            </a:fld>
            <a:endParaRPr lang="en-US" dirty="0"/>
          </a:p>
        </p:txBody>
      </p:sp>
    </p:spTree>
    <p:extLst>
      <p:ext uri="{BB962C8B-B14F-4D97-AF65-F5344CB8AC3E}">
        <p14:creationId xmlns:p14="http://schemas.microsoft.com/office/powerpoint/2010/main" xmlns="" val="24180217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it-IT" dirty="0" smtClean="0"/>
              <a:t>How would you feel if you were trapped in a world, that didn’t understand.</a:t>
            </a:r>
            <a:r>
              <a:rPr lang="it-IT" baseline="0" dirty="0" smtClean="0"/>
              <a:t> </a:t>
            </a:r>
            <a:endParaRPr lang="it-IT" dirty="0" smtClean="0"/>
          </a:p>
          <a:p>
            <a:r>
              <a:rPr lang="it-IT" dirty="0" smtClean="0"/>
              <a:t>Ricco, Claudio "la cella del prigioniero f 1.4." 30 November 2007</a:t>
            </a:r>
            <a:br>
              <a:rPr lang="it-IT" dirty="0" smtClean="0"/>
            </a:br>
            <a:r>
              <a:rPr lang="it-IT" dirty="0" smtClean="0"/>
              <a:t>Online Image. Flickr. 3 November 2011</a:t>
            </a:r>
            <a:br>
              <a:rPr lang="it-IT" dirty="0" smtClean="0"/>
            </a:br>
            <a:r>
              <a:rPr lang="it-IT" dirty="0" smtClean="0"/>
              <a:t>&lt;</a:t>
            </a:r>
            <a:r>
              <a:rPr lang="it-IT" dirty="0" smtClean="0">
                <a:hlinkClick r:id="rId3"/>
              </a:rPr>
              <a:t>http://www.flickr.com/photos/74225880@N00/2075779466/</a:t>
            </a:r>
            <a:r>
              <a:rPr lang="it-IT" dirty="0" smtClean="0"/>
              <a:t>&gt;</a:t>
            </a:r>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Although</a:t>
            </a:r>
            <a:r>
              <a:rPr lang="en-US" baseline="0" dirty="0" smtClean="0"/>
              <a:t> children are affected, the main target is adults from their late teens to mid twenties.</a:t>
            </a:r>
          </a:p>
          <a:p>
            <a:r>
              <a:rPr lang="en-US" sz="1200" b="0" i="0" kern="1200" dirty="0" err="1" smtClean="0">
                <a:solidFill>
                  <a:schemeClr val="tx1"/>
                </a:solidFill>
                <a:effectLst/>
                <a:latin typeface="+mn-lt"/>
                <a:ea typeface="+mn-ea"/>
                <a:cs typeface="+mn-cs"/>
              </a:rPr>
              <a:t>KillerxDollx</a:t>
            </a:r>
            <a:r>
              <a:rPr lang="en-US" sz="1200" b="0" i="0" kern="1200" dirty="0" smtClean="0">
                <a:solidFill>
                  <a:schemeClr val="tx1"/>
                </a:solidFill>
                <a:effectLst/>
                <a:latin typeface="+mn-lt"/>
                <a:ea typeface="+mn-ea"/>
                <a:cs typeface="+mn-cs"/>
              </a:rPr>
              <a:t> "skinheads" 13 February 2008</a:t>
            </a:r>
          </a:p>
          <a:p>
            <a:r>
              <a:rPr lang="en-US" sz="1200" b="0" i="0" kern="1200" dirty="0" smtClean="0">
                <a:solidFill>
                  <a:schemeClr val="tx1"/>
                </a:solidFill>
                <a:effectLst/>
                <a:latin typeface="+mn-lt"/>
                <a:ea typeface="+mn-ea"/>
                <a:cs typeface="+mn-cs"/>
              </a:rPr>
              <a:t>Online Image. Flickr. 11 December 2011</a:t>
            </a:r>
          </a:p>
          <a:p>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http://www.flickr.com/photos/23759652@N03/2264475682/</a:t>
            </a:r>
            <a:r>
              <a:rPr lang="en-US" sz="1200" b="0" i="0" kern="1200" dirty="0" smtClean="0">
                <a:solidFill>
                  <a:schemeClr val="tx1"/>
                </a:solidFill>
                <a:effectLst/>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20</a:t>
            </a:fld>
            <a:endParaRPr lang="en-US" dirty="0"/>
          </a:p>
        </p:txBody>
      </p:sp>
    </p:spTree>
    <p:extLst>
      <p:ext uri="{BB962C8B-B14F-4D97-AF65-F5344CB8AC3E}">
        <p14:creationId xmlns:p14="http://schemas.microsoft.com/office/powerpoint/2010/main" xmlns="" val="23879210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They</a:t>
            </a:r>
            <a:r>
              <a:rPr lang="en-US" baseline="0" dirty="0" smtClean="0"/>
              <a:t> are normally affected for the rest of their lives. Many only look forward to a life time of medications.</a:t>
            </a:r>
          </a:p>
          <a:p>
            <a:r>
              <a:rPr lang="en-US" sz="1200" b="0" i="0" kern="1200" dirty="0" err="1" smtClean="0">
                <a:solidFill>
                  <a:schemeClr val="tx1"/>
                </a:solidFill>
                <a:effectLst/>
                <a:latin typeface="+mn-lt"/>
                <a:ea typeface="+mn-ea"/>
                <a:cs typeface="+mn-cs"/>
              </a:rPr>
              <a:t>Fursid</a:t>
            </a:r>
            <a:r>
              <a:rPr lang="en-US" sz="1200" b="0" i="0" kern="1200" dirty="0" smtClean="0">
                <a:solidFill>
                  <a:schemeClr val="tx1"/>
                </a:solidFill>
                <a:effectLst/>
                <a:latin typeface="+mn-lt"/>
                <a:ea typeface="+mn-ea"/>
                <a:cs typeface="+mn-cs"/>
              </a:rPr>
              <a:t> "encounter" 20 April 2008</a:t>
            </a:r>
          </a:p>
          <a:p>
            <a:r>
              <a:rPr lang="en-US" sz="1200" b="0" i="0" kern="1200" dirty="0" smtClean="0">
                <a:solidFill>
                  <a:schemeClr val="tx1"/>
                </a:solidFill>
                <a:effectLst/>
                <a:latin typeface="+mn-lt"/>
                <a:ea typeface="+mn-ea"/>
                <a:cs typeface="+mn-cs"/>
              </a:rPr>
              <a:t>Online Image. Flickr. 11 December 2011</a:t>
            </a:r>
          </a:p>
          <a:p>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http://www.flickr.com/photos/56649518@N00/2434088107/</a:t>
            </a:r>
            <a:r>
              <a:rPr lang="en-US" sz="1200" b="0" i="0" kern="1200" dirty="0" smtClean="0">
                <a:solidFill>
                  <a:schemeClr val="tx1"/>
                </a:solidFill>
                <a:effectLst/>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21</a:t>
            </a:fld>
            <a:endParaRPr lang="en-US" dirty="0"/>
          </a:p>
        </p:txBody>
      </p:sp>
    </p:spTree>
    <p:extLst>
      <p:ext uri="{BB962C8B-B14F-4D97-AF65-F5344CB8AC3E}">
        <p14:creationId xmlns:p14="http://schemas.microsoft.com/office/powerpoint/2010/main" xmlns="" val="20258538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Others end up in a life of being alone, and homeless.</a:t>
            </a:r>
            <a:r>
              <a:rPr lang="en-US" baseline="0" dirty="0" smtClean="0"/>
              <a:t> Some don’t mind it, others don’t know what to do with themselves.</a:t>
            </a:r>
          </a:p>
          <a:p>
            <a:r>
              <a:rPr lang="en-US" sz="1200" b="0" i="0" kern="1200" dirty="0" err="1" smtClean="0">
                <a:solidFill>
                  <a:schemeClr val="tx1"/>
                </a:solidFill>
                <a:effectLst/>
                <a:latin typeface="+mn-lt"/>
                <a:ea typeface="+mn-ea"/>
                <a:cs typeface="+mn-cs"/>
              </a:rPr>
              <a:t>Riza</a:t>
            </a:r>
            <a:r>
              <a:rPr lang="en-US" sz="1200" b="0" i="0" kern="1200" dirty="0" smtClean="0">
                <a:solidFill>
                  <a:schemeClr val="tx1"/>
                </a:solidFill>
                <a:effectLst/>
                <a:latin typeface="+mn-lt"/>
                <a:ea typeface="+mn-ea"/>
                <a:cs typeface="+mn-cs"/>
              </a:rPr>
              <a:t>, Mo "Homeless or a Case of </a:t>
            </a:r>
            <a:r>
              <a:rPr lang="en-US" sz="1200" b="0" i="0" kern="1200" dirty="0" err="1" smtClean="0">
                <a:solidFill>
                  <a:schemeClr val="tx1"/>
                </a:solidFill>
                <a:effectLst/>
                <a:latin typeface="+mn-lt"/>
                <a:ea typeface="+mn-ea"/>
                <a:cs typeface="+mn-cs"/>
              </a:rPr>
              <a:t>Bedless</a:t>
            </a:r>
            <a:r>
              <a:rPr lang="en-US" sz="1200" b="0" i="0" kern="1200" dirty="0" smtClean="0">
                <a:solidFill>
                  <a:schemeClr val="tx1"/>
                </a:solidFill>
                <a:effectLst/>
                <a:latin typeface="+mn-lt"/>
                <a:ea typeface="+mn-ea"/>
                <a:cs typeface="+mn-cs"/>
              </a:rPr>
              <a:t>?" 11 April 2006</a:t>
            </a:r>
          </a:p>
          <a:p>
            <a:r>
              <a:rPr lang="en-US" sz="1200" b="0" i="0" kern="1200" dirty="0" smtClean="0">
                <a:solidFill>
                  <a:schemeClr val="tx1"/>
                </a:solidFill>
                <a:effectLst/>
                <a:latin typeface="+mn-lt"/>
                <a:ea typeface="+mn-ea"/>
                <a:cs typeface="+mn-cs"/>
              </a:rPr>
              <a:t>Online Image. Flickr. 11 December 2011</a:t>
            </a:r>
          </a:p>
          <a:p>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http://www.flickr.com/photos/44373968@N00/127642415/</a:t>
            </a:r>
            <a:r>
              <a:rPr lang="en-US" sz="1200" b="0" i="0" kern="1200" dirty="0" smtClean="0">
                <a:solidFill>
                  <a:schemeClr val="tx1"/>
                </a:solidFill>
                <a:effectLst/>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22</a:t>
            </a:fld>
            <a:endParaRPr lang="en-US" dirty="0"/>
          </a:p>
        </p:txBody>
      </p:sp>
    </p:spTree>
    <p:extLst>
      <p:ext uri="{BB962C8B-B14F-4D97-AF65-F5344CB8AC3E}">
        <p14:creationId xmlns:p14="http://schemas.microsoft.com/office/powerpoint/2010/main" xmlns="" val="19436381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Many people end</a:t>
            </a:r>
            <a:r>
              <a:rPr lang="en-US" baseline="0" dirty="0" smtClean="0"/>
              <a:t> up in hospitals or homes for the mentally ill because they have a lack of family or a lack of care. Many families are unable to care for the person who is so ill and </a:t>
            </a:r>
            <a:r>
              <a:rPr lang="en-US" baseline="0" dirty="0" err="1" smtClean="0"/>
              <a:t>requirs</a:t>
            </a:r>
            <a:r>
              <a:rPr lang="en-US" baseline="0" dirty="0" smtClean="0"/>
              <a:t> so much attention.</a:t>
            </a:r>
          </a:p>
          <a:p>
            <a:r>
              <a:rPr lang="en-US" sz="1200" b="0" i="0" kern="1200" dirty="0" err="1" smtClean="0">
                <a:solidFill>
                  <a:schemeClr val="tx1"/>
                </a:solidFill>
                <a:effectLst/>
                <a:latin typeface="+mn-lt"/>
                <a:ea typeface="+mn-ea"/>
                <a:cs typeface="+mn-cs"/>
              </a:rPr>
              <a:t>Shando</a:t>
            </a:r>
            <a:r>
              <a:rPr lang="en-US" sz="1200" b="0" i="0" kern="1200" dirty="0" smtClean="0">
                <a:solidFill>
                  <a:schemeClr val="tx1"/>
                </a:solidFill>
                <a:effectLst/>
                <a:latin typeface="+mn-lt"/>
                <a:ea typeface="+mn-ea"/>
                <a:cs typeface="+mn-cs"/>
              </a:rPr>
              <a:t> "The Drugs Don't Work" 6 March 2011</a:t>
            </a:r>
          </a:p>
          <a:p>
            <a:r>
              <a:rPr lang="en-US" sz="1200" b="0" i="0" kern="1200" dirty="0" smtClean="0">
                <a:solidFill>
                  <a:schemeClr val="tx1"/>
                </a:solidFill>
                <a:effectLst/>
                <a:latin typeface="+mn-lt"/>
                <a:ea typeface="+mn-ea"/>
                <a:cs typeface="+mn-cs"/>
              </a:rPr>
              <a:t>Online Image. Flickr. 11 December 2011</a:t>
            </a:r>
          </a:p>
          <a:p>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http://www.flickr.com/photos/46394434@N02/5507166280/</a:t>
            </a:r>
            <a:r>
              <a:rPr lang="en-US" sz="1200" b="0" i="0" kern="1200" dirty="0" smtClean="0">
                <a:solidFill>
                  <a:schemeClr val="tx1"/>
                </a:solidFill>
                <a:effectLst/>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23</a:t>
            </a:fld>
            <a:endParaRPr lang="en-US" dirty="0"/>
          </a:p>
        </p:txBody>
      </p:sp>
    </p:spTree>
    <p:extLst>
      <p:ext uri="{BB962C8B-B14F-4D97-AF65-F5344CB8AC3E}">
        <p14:creationId xmlns:p14="http://schemas.microsoft.com/office/powerpoint/2010/main" xmlns="" val="14372899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Some</a:t>
            </a:r>
            <a:r>
              <a:rPr lang="en-US" baseline="0" dirty="0" smtClean="0"/>
              <a:t> schizophrenics are lucky enough to have a family that cares about them and supports them, which helps them to stay at home.</a:t>
            </a:r>
          </a:p>
          <a:p>
            <a:r>
              <a:rPr lang="en-US" sz="1200" b="0" i="0" kern="1200" dirty="0" smtClean="0">
                <a:solidFill>
                  <a:schemeClr val="tx1"/>
                </a:solidFill>
                <a:effectLst/>
                <a:latin typeface="+mn-lt"/>
                <a:ea typeface="+mn-ea"/>
                <a:cs typeface="+mn-cs"/>
              </a:rPr>
              <a:t>Ana, Randy Santa " 119/365: Say Cheese!" 31 October 2010</a:t>
            </a:r>
          </a:p>
          <a:p>
            <a:r>
              <a:rPr lang="en-US" sz="1200" b="0" i="0" kern="1200" dirty="0" smtClean="0">
                <a:solidFill>
                  <a:schemeClr val="tx1"/>
                </a:solidFill>
                <a:effectLst/>
                <a:latin typeface="+mn-lt"/>
                <a:ea typeface="+mn-ea"/>
                <a:cs typeface="+mn-cs"/>
              </a:rPr>
              <a:t>Online Image. Flickr. 11 December 2011</a:t>
            </a:r>
          </a:p>
          <a:p>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http://www.flickr.com/photos/10834705@N04/5135580084/</a:t>
            </a:r>
            <a:r>
              <a:rPr lang="en-US" sz="1200" b="0" i="0" kern="1200" dirty="0" smtClean="0">
                <a:solidFill>
                  <a:schemeClr val="tx1"/>
                </a:solidFill>
                <a:effectLst/>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24</a:t>
            </a:fld>
            <a:endParaRPr lang="en-US" dirty="0"/>
          </a:p>
        </p:txBody>
      </p:sp>
    </p:spTree>
    <p:extLst>
      <p:ext uri="{BB962C8B-B14F-4D97-AF65-F5344CB8AC3E}">
        <p14:creationId xmlns:p14="http://schemas.microsoft.com/office/powerpoint/2010/main" xmlns="" val="2323558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a:t>
            </a:r>
            <a:r>
              <a:rPr lang="en-US" baseline="0" dirty="0" smtClean="0"/>
              <a:t> a lucky few, the medications taken are able to control the symptoms of schizophrenia and then the patient is able to live a normal life, with a job and family. As long as they remain on the medications they are </a:t>
            </a:r>
            <a:r>
              <a:rPr lang="en-US" baseline="0" dirty="0" err="1" smtClean="0"/>
              <a:t>perscribed</a:t>
            </a:r>
            <a:r>
              <a:rPr lang="en-US" baseline="0" dirty="0" smtClean="0"/>
              <a:t> and are </a:t>
            </a:r>
            <a:r>
              <a:rPr lang="en-US" baseline="0" dirty="0" err="1" smtClean="0"/>
              <a:t>constinatly</a:t>
            </a:r>
            <a:r>
              <a:rPr lang="en-US" baseline="0" dirty="0" smtClean="0"/>
              <a:t> updating their treatments they can live a successful and full life.</a:t>
            </a:r>
          </a:p>
          <a:p>
            <a:r>
              <a:rPr lang="en-US" sz="1200" b="0" i="0" kern="1200" dirty="0" smtClean="0">
                <a:solidFill>
                  <a:schemeClr val="tx1"/>
                </a:solidFill>
                <a:effectLst/>
                <a:latin typeface="+mn-lt"/>
                <a:ea typeface="+mn-ea"/>
                <a:cs typeface="+mn-cs"/>
              </a:rPr>
              <a:t>Francesco "Pills </a:t>
            </a:r>
            <a:r>
              <a:rPr lang="en-US" sz="1200" b="0" i="0" kern="1200" dirty="0" err="1" smtClean="0">
                <a:solidFill>
                  <a:schemeClr val="tx1"/>
                </a:solidFill>
                <a:effectLst/>
                <a:latin typeface="+mn-lt"/>
                <a:ea typeface="+mn-ea"/>
                <a:cs typeface="+mn-cs"/>
              </a:rPr>
              <a:t>pills</a:t>
            </a:r>
            <a:r>
              <a:rPr lang="en-US" sz="1200" b="0" i="0" kern="1200" dirty="0" smtClean="0">
                <a:solidFill>
                  <a:schemeClr val="tx1"/>
                </a:solidFill>
                <a:effectLst/>
                <a:latin typeface="+mn-lt"/>
                <a:ea typeface="+mn-ea"/>
                <a:cs typeface="+mn-cs"/>
              </a:rPr>
              <a:t> </a:t>
            </a:r>
            <a:r>
              <a:rPr lang="en-US" sz="1200" b="0" i="0" kern="1200" dirty="0" err="1" smtClean="0">
                <a:solidFill>
                  <a:schemeClr val="tx1"/>
                </a:solidFill>
                <a:effectLst/>
                <a:latin typeface="+mn-lt"/>
                <a:ea typeface="+mn-ea"/>
                <a:cs typeface="+mn-cs"/>
              </a:rPr>
              <a:t>pills</a:t>
            </a:r>
            <a:r>
              <a:rPr lang="en-US" sz="1200" b="0" i="0" kern="1200" dirty="0" smtClean="0">
                <a:solidFill>
                  <a:schemeClr val="tx1"/>
                </a:solidFill>
                <a:effectLst/>
                <a:latin typeface="+mn-lt"/>
                <a:ea typeface="+mn-ea"/>
                <a:cs typeface="+mn-cs"/>
              </a:rPr>
              <a:t>" 5 June 2008</a:t>
            </a:r>
          </a:p>
          <a:p>
            <a:r>
              <a:rPr lang="en-US" sz="1200" b="0" i="0" kern="1200" dirty="0" smtClean="0">
                <a:solidFill>
                  <a:schemeClr val="tx1"/>
                </a:solidFill>
                <a:effectLst/>
                <a:latin typeface="+mn-lt"/>
                <a:ea typeface="+mn-ea"/>
                <a:cs typeface="+mn-cs"/>
              </a:rPr>
              <a:t>Online Image. Flickr. 11 December 2011</a:t>
            </a:r>
          </a:p>
          <a:p>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http://www.flickr.com/photos/23585334@N03/2595262522/</a:t>
            </a:r>
            <a:r>
              <a:rPr lang="en-US" sz="1200" b="0" i="0" kern="1200" dirty="0" smtClean="0">
                <a:solidFill>
                  <a:schemeClr val="tx1"/>
                </a:solidFill>
                <a:effectLst/>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25</a:t>
            </a:fld>
            <a:endParaRPr lang="en-US" dirty="0"/>
          </a:p>
        </p:txBody>
      </p:sp>
    </p:spTree>
    <p:extLst>
      <p:ext uri="{BB962C8B-B14F-4D97-AF65-F5344CB8AC3E}">
        <p14:creationId xmlns:p14="http://schemas.microsoft.com/office/powerpoint/2010/main" xmlns="" val="412851298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Silver, Jenny Lee "Photo a day project: February 2006" 24 February 2006</a:t>
            </a:r>
          </a:p>
          <a:p>
            <a:r>
              <a:rPr lang="en-US" sz="1200" b="0" i="0" kern="1200" dirty="0" smtClean="0">
                <a:solidFill>
                  <a:schemeClr val="tx1"/>
                </a:solidFill>
                <a:latin typeface="+mn-lt"/>
                <a:ea typeface="+mn-ea"/>
                <a:cs typeface="+mn-cs"/>
              </a:rPr>
              <a:t>Online Image. </a:t>
            </a:r>
            <a:r>
              <a:rPr lang="en-US" sz="1200" b="0" i="0" kern="1200" dirty="0" err="1" smtClean="0">
                <a:solidFill>
                  <a:schemeClr val="tx1"/>
                </a:solidFill>
                <a:latin typeface="+mn-lt"/>
                <a:ea typeface="+mn-ea"/>
                <a:cs typeface="+mn-cs"/>
              </a:rPr>
              <a:t>Flickr</a:t>
            </a:r>
            <a:r>
              <a:rPr lang="en-US" sz="1200" b="0" i="0" kern="1200" dirty="0" smtClean="0">
                <a:solidFill>
                  <a:schemeClr val="tx1"/>
                </a:solidFill>
                <a:latin typeface="+mn-lt"/>
                <a:ea typeface="+mn-ea"/>
                <a:cs typeface="+mn-cs"/>
              </a:rPr>
              <a:t>. 16 December 2011</a:t>
            </a:r>
          </a:p>
          <a:p>
            <a:r>
              <a:rPr lang="en-US" sz="1200" b="0" i="0" kern="1200" dirty="0" smtClean="0">
                <a:solidFill>
                  <a:schemeClr val="tx1"/>
                </a:solidFill>
                <a:latin typeface="+mn-lt"/>
                <a:ea typeface="+mn-ea"/>
                <a:cs typeface="+mn-cs"/>
              </a:rPr>
              <a:t>&lt;</a:t>
            </a:r>
            <a:r>
              <a:rPr lang="en-US" sz="1200" b="0" i="0" kern="1200" dirty="0" smtClean="0">
                <a:solidFill>
                  <a:schemeClr val="tx1"/>
                </a:solidFill>
                <a:latin typeface="+mn-lt"/>
                <a:ea typeface="+mn-ea"/>
                <a:cs typeface="+mn-cs"/>
                <a:hlinkClick r:id="rId3"/>
              </a:rPr>
              <a:t>http://www.flickr.com/photos/43468415@N00/4484438615/</a:t>
            </a:r>
            <a:r>
              <a:rPr lang="en-US" sz="1200" b="0" i="0" kern="1200" dirty="0" smtClean="0">
                <a:solidFill>
                  <a:schemeClr val="tx1"/>
                </a:solidFill>
                <a:latin typeface="+mn-lt"/>
                <a:ea typeface="+mn-ea"/>
                <a:cs typeface="+mn-cs"/>
              </a:rPr>
              <a:t>&gt;</a:t>
            </a:r>
            <a:endParaRPr lang="en-US" sz="1200" b="0" i="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0A07D6C7-9B09-4489-BE36-907B750D5663}" type="slidenum">
              <a:rPr lang="en-US" smtClean="0"/>
              <a:pPr/>
              <a:t>26</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Simply CVR " Success is ours!!" 25 October 2007</a:t>
            </a:r>
          </a:p>
          <a:p>
            <a:r>
              <a:rPr lang="en-US" sz="1200" b="0" i="0" kern="1200" dirty="0" smtClean="0">
                <a:solidFill>
                  <a:schemeClr val="tx1"/>
                </a:solidFill>
                <a:latin typeface="+mn-lt"/>
                <a:ea typeface="+mn-ea"/>
                <a:cs typeface="+mn-cs"/>
              </a:rPr>
              <a:t>Online Image. </a:t>
            </a:r>
            <a:r>
              <a:rPr lang="en-US" sz="1200" b="0" i="0" kern="1200" dirty="0" err="1" smtClean="0">
                <a:solidFill>
                  <a:schemeClr val="tx1"/>
                </a:solidFill>
                <a:latin typeface="+mn-lt"/>
                <a:ea typeface="+mn-ea"/>
                <a:cs typeface="+mn-cs"/>
              </a:rPr>
              <a:t>Flickr</a:t>
            </a:r>
            <a:r>
              <a:rPr lang="en-US" sz="1200" b="0" i="0" kern="1200" dirty="0" smtClean="0">
                <a:solidFill>
                  <a:schemeClr val="tx1"/>
                </a:solidFill>
                <a:latin typeface="+mn-lt"/>
                <a:ea typeface="+mn-ea"/>
                <a:cs typeface="+mn-cs"/>
              </a:rPr>
              <a:t>. 16 December 2011</a:t>
            </a:r>
          </a:p>
          <a:p>
            <a:r>
              <a:rPr lang="en-US" sz="1200" b="0" i="0" kern="1200" dirty="0" smtClean="0">
                <a:solidFill>
                  <a:schemeClr val="tx1"/>
                </a:solidFill>
                <a:latin typeface="+mn-lt"/>
                <a:ea typeface="+mn-ea"/>
                <a:cs typeface="+mn-cs"/>
              </a:rPr>
              <a:t>&lt;</a:t>
            </a:r>
            <a:r>
              <a:rPr lang="en-US" sz="1200" b="0" i="0" kern="1200" dirty="0" smtClean="0">
                <a:solidFill>
                  <a:schemeClr val="tx1"/>
                </a:solidFill>
                <a:latin typeface="+mn-lt"/>
                <a:ea typeface="+mn-ea"/>
                <a:cs typeface="+mn-cs"/>
                <a:hlinkClick r:id="rId3"/>
              </a:rPr>
              <a:t>http://www.flickr.com/photos/13657368@N00/1752089487/</a:t>
            </a:r>
            <a:r>
              <a:rPr lang="en-US" sz="1200" b="0" i="0" kern="1200" dirty="0" smtClean="0">
                <a:solidFill>
                  <a:schemeClr val="tx1"/>
                </a:solidFill>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27</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The Italian Voice "Thumbs-Down" 24 November 2007</a:t>
            </a:r>
          </a:p>
          <a:p>
            <a:r>
              <a:rPr lang="en-US" sz="1200" b="0" i="0" kern="1200" dirty="0" smtClean="0">
                <a:solidFill>
                  <a:schemeClr val="tx1"/>
                </a:solidFill>
                <a:latin typeface="+mn-lt"/>
                <a:ea typeface="+mn-ea"/>
                <a:cs typeface="+mn-cs"/>
              </a:rPr>
              <a:t>Online Image. </a:t>
            </a:r>
            <a:r>
              <a:rPr lang="en-US" sz="1200" b="0" i="0" kern="1200" dirty="0" err="1" smtClean="0">
                <a:solidFill>
                  <a:schemeClr val="tx1"/>
                </a:solidFill>
                <a:latin typeface="+mn-lt"/>
                <a:ea typeface="+mn-ea"/>
                <a:cs typeface="+mn-cs"/>
              </a:rPr>
              <a:t>Flickr</a:t>
            </a:r>
            <a:r>
              <a:rPr lang="en-US" sz="1200" b="0" i="0" kern="1200" dirty="0" smtClean="0">
                <a:solidFill>
                  <a:schemeClr val="tx1"/>
                </a:solidFill>
                <a:latin typeface="+mn-lt"/>
                <a:ea typeface="+mn-ea"/>
                <a:cs typeface="+mn-cs"/>
              </a:rPr>
              <a:t>. 16 December 2011</a:t>
            </a:r>
          </a:p>
          <a:p>
            <a:r>
              <a:rPr lang="en-US" sz="1200" b="0" i="0" kern="1200" dirty="0" smtClean="0">
                <a:solidFill>
                  <a:schemeClr val="tx1"/>
                </a:solidFill>
                <a:latin typeface="+mn-lt"/>
                <a:ea typeface="+mn-ea"/>
                <a:cs typeface="+mn-cs"/>
              </a:rPr>
              <a:t>&lt;</a:t>
            </a:r>
            <a:r>
              <a:rPr lang="en-US" sz="1200" b="0" i="0" kern="1200" dirty="0" smtClean="0">
                <a:solidFill>
                  <a:schemeClr val="tx1"/>
                </a:solidFill>
                <a:latin typeface="+mn-lt"/>
                <a:ea typeface="+mn-ea"/>
                <a:cs typeface="+mn-cs"/>
                <a:hlinkClick r:id="rId3"/>
              </a:rPr>
              <a:t>http://www.flickr.com/photos/77476789@N00/2059598643/</a:t>
            </a:r>
            <a:r>
              <a:rPr lang="en-US" sz="1200" b="0" i="0" kern="1200" dirty="0" smtClean="0">
                <a:solidFill>
                  <a:schemeClr val="tx1"/>
                </a:solidFill>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28</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Sarah "(229/365) Daily Injection" 21 August 2009</a:t>
            </a:r>
          </a:p>
          <a:p>
            <a:r>
              <a:rPr lang="en-US" sz="1200" b="0" i="0" kern="1200" dirty="0" smtClean="0">
                <a:solidFill>
                  <a:schemeClr val="tx1"/>
                </a:solidFill>
                <a:latin typeface="+mn-lt"/>
                <a:ea typeface="+mn-ea"/>
                <a:cs typeface="+mn-cs"/>
              </a:rPr>
              <a:t>Online Image. </a:t>
            </a:r>
            <a:r>
              <a:rPr lang="en-US" sz="1200" b="0" i="0" kern="1200" dirty="0" err="1" smtClean="0">
                <a:solidFill>
                  <a:schemeClr val="tx1"/>
                </a:solidFill>
                <a:latin typeface="+mn-lt"/>
                <a:ea typeface="+mn-ea"/>
                <a:cs typeface="+mn-cs"/>
              </a:rPr>
              <a:t>Flickr</a:t>
            </a:r>
            <a:r>
              <a:rPr lang="en-US" sz="1200" b="0" i="0" kern="1200" dirty="0" smtClean="0">
                <a:solidFill>
                  <a:schemeClr val="tx1"/>
                </a:solidFill>
                <a:latin typeface="+mn-lt"/>
                <a:ea typeface="+mn-ea"/>
                <a:cs typeface="+mn-cs"/>
              </a:rPr>
              <a:t>. 16 December 2011</a:t>
            </a:r>
          </a:p>
          <a:p>
            <a:r>
              <a:rPr lang="en-US" sz="1200" b="0" i="0" kern="1200" dirty="0" smtClean="0">
                <a:solidFill>
                  <a:schemeClr val="tx1"/>
                </a:solidFill>
                <a:latin typeface="+mn-lt"/>
                <a:ea typeface="+mn-ea"/>
                <a:cs typeface="+mn-cs"/>
              </a:rPr>
              <a:t>&lt;</a:t>
            </a:r>
            <a:r>
              <a:rPr lang="en-US" sz="1200" b="0" i="0" kern="1200" dirty="0" smtClean="0">
                <a:solidFill>
                  <a:schemeClr val="tx1"/>
                </a:solidFill>
                <a:latin typeface="+mn-lt"/>
                <a:ea typeface="+mn-ea"/>
                <a:cs typeface="+mn-cs"/>
                <a:hlinkClick r:id="rId3"/>
              </a:rPr>
              <a:t>http://www.flickr.com/photos/96526303@N00/3846819118/</a:t>
            </a:r>
            <a:r>
              <a:rPr lang="en-US" sz="1200" b="0" i="0" kern="1200" dirty="0" smtClean="0">
                <a:solidFill>
                  <a:schemeClr val="tx1"/>
                </a:solidFill>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29</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Instead of one steady</a:t>
            </a:r>
            <a:r>
              <a:rPr lang="en-US" baseline="0" dirty="0" smtClean="0"/>
              <a:t> thought pattern, your mind was split.</a:t>
            </a:r>
            <a:endParaRPr lang="en-US" dirty="0" smtClean="0"/>
          </a:p>
          <a:p>
            <a:r>
              <a:rPr lang="en-US" dirty="0" err="1" smtClean="0"/>
              <a:t>Atomicjeep</a:t>
            </a:r>
            <a:r>
              <a:rPr lang="en-US" dirty="0" smtClean="0"/>
              <a:t> "Candy </a:t>
            </a:r>
            <a:r>
              <a:rPr lang="en-US" dirty="0" err="1" smtClean="0"/>
              <a:t>Coloured</a:t>
            </a:r>
            <a:r>
              <a:rPr lang="en-US" dirty="0" smtClean="0"/>
              <a:t> Funnel" March 11, 2008</a:t>
            </a:r>
            <a:br>
              <a:rPr lang="en-US" dirty="0" smtClean="0"/>
            </a:br>
            <a:r>
              <a:rPr lang="en-US" dirty="0" smtClean="0"/>
              <a:t>Online Image. </a:t>
            </a:r>
            <a:r>
              <a:rPr lang="en-US" dirty="0" err="1" smtClean="0"/>
              <a:t>Flickr</a:t>
            </a:r>
            <a:r>
              <a:rPr lang="en-US" dirty="0" smtClean="0"/>
              <a:t>. 6 December 2011</a:t>
            </a:r>
            <a:br>
              <a:rPr lang="en-US" dirty="0" smtClean="0"/>
            </a:br>
            <a:r>
              <a:rPr lang="en-US" dirty="0" smtClean="0"/>
              <a:t>&lt;</a:t>
            </a:r>
            <a:r>
              <a:rPr lang="en-US" dirty="0" smtClean="0">
                <a:hlinkClick r:id="rId3"/>
              </a:rPr>
              <a:t>http://www.flickr.com/photos/atomicjeep/2327546948/in/photostream/</a:t>
            </a:r>
            <a:r>
              <a:rPr lang="en-US" dirty="0" smtClean="0"/>
              <a:t>&gt;</a:t>
            </a:r>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There are voices in your head, like</a:t>
            </a:r>
            <a:r>
              <a:rPr lang="en-US" sz="1200" b="0" i="0" kern="1200" baseline="0" dirty="0" smtClean="0">
                <a:solidFill>
                  <a:schemeClr val="tx1"/>
                </a:solidFill>
                <a:latin typeface="+mn-lt"/>
                <a:ea typeface="+mn-ea"/>
                <a:cs typeface="+mn-cs"/>
              </a:rPr>
              <a:t> ghosts</a:t>
            </a:r>
            <a:endParaRPr lang="en-US" sz="1200" b="0" i="0" kern="1200" dirty="0" smtClean="0">
              <a:solidFill>
                <a:schemeClr val="tx1"/>
              </a:solidFill>
              <a:latin typeface="+mn-lt"/>
              <a:ea typeface="+mn-ea"/>
              <a:cs typeface="+mn-cs"/>
            </a:endParaRPr>
          </a:p>
          <a:p>
            <a:r>
              <a:rPr lang="en-US" sz="1200" b="0" i="0" kern="1200" dirty="0" err="1" smtClean="0">
                <a:solidFill>
                  <a:schemeClr val="tx1"/>
                </a:solidFill>
                <a:latin typeface="+mn-lt"/>
                <a:ea typeface="+mn-ea"/>
                <a:cs typeface="+mn-cs"/>
              </a:rPr>
              <a:t>Alphadesigner</a:t>
            </a:r>
            <a:r>
              <a:rPr lang="en-US" sz="1200" b="0" i="0" kern="1200" dirty="0" smtClean="0">
                <a:solidFill>
                  <a:schemeClr val="tx1"/>
                </a:solidFill>
                <a:latin typeface="+mn-lt"/>
                <a:ea typeface="+mn-ea"/>
                <a:cs typeface="+mn-cs"/>
              </a:rPr>
              <a:t> "Madonna - Voices" 23 April 2008</a:t>
            </a:r>
            <a:br>
              <a:rPr lang="en-US" sz="1200" b="0" i="0" kern="1200" dirty="0" smtClean="0">
                <a:solidFill>
                  <a:schemeClr val="tx1"/>
                </a:solidFill>
                <a:latin typeface="+mn-lt"/>
                <a:ea typeface="+mn-ea"/>
                <a:cs typeface="+mn-cs"/>
              </a:rPr>
            </a:br>
            <a:r>
              <a:rPr lang="en-US" sz="1200" b="0" i="0" kern="1200" dirty="0" smtClean="0">
                <a:solidFill>
                  <a:schemeClr val="tx1"/>
                </a:solidFill>
                <a:latin typeface="+mn-lt"/>
                <a:ea typeface="+mn-ea"/>
                <a:cs typeface="+mn-cs"/>
              </a:rPr>
              <a:t>Online Image. </a:t>
            </a:r>
            <a:r>
              <a:rPr lang="en-US" sz="1200" b="0" i="0" kern="1200" dirty="0" err="1" smtClean="0">
                <a:solidFill>
                  <a:schemeClr val="tx1"/>
                </a:solidFill>
                <a:latin typeface="+mn-lt"/>
                <a:ea typeface="+mn-ea"/>
                <a:cs typeface="+mn-cs"/>
              </a:rPr>
              <a:t>Flickr</a:t>
            </a:r>
            <a:r>
              <a:rPr lang="en-US" sz="1200" b="0" i="0" kern="1200" dirty="0" smtClean="0">
                <a:solidFill>
                  <a:schemeClr val="tx1"/>
                </a:solidFill>
                <a:latin typeface="+mn-lt"/>
                <a:ea typeface="+mn-ea"/>
                <a:cs typeface="+mn-cs"/>
              </a:rPr>
              <a:t>. 8 December 2011</a:t>
            </a:r>
            <a:br>
              <a:rPr lang="en-US" sz="1200" b="0" i="0" kern="1200" dirty="0" smtClean="0">
                <a:solidFill>
                  <a:schemeClr val="tx1"/>
                </a:solidFill>
                <a:latin typeface="+mn-lt"/>
                <a:ea typeface="+mn-ea"/>
                <a:cs typeface="+mn-cs"/>
              </a:rPr>
            </a:br>
            <a:r>
              <a:rPr lang="en-US" sz="1200" b="0" i="0" kern="1200" dirty="0" smtClean="0">
                <a:solidFill>
                  <a:schemeClr val="tx1"/>
                </a:solidFill>
                <a:latin typeface="+mn-lt"/>
                <a:ea typeface="+mn-ea"/>
                <a:cs typeface="+mn-cs"/>
              </a:rPr>
              <a:t>&lt;</a:t>
            </a:r>
            <a:r>
              <a:rPr lang="en-US" sz="1200" b="0" i="0" kern="1200" dirty="0" smtClean="0">
                <a:solidFill>
                  <a:schemeClr val="tx1"/>
                </a:solidFill>
                <a:latin typeface="+mn-lt"/>
                <a:ea typeface="+mn-ea"/>
                <a:cs typeface="+mn-cs"/>
                <a:hlinkClick r:id="rId3"/>
              </a:rPr>
              <a:t>http://www.flickr.com/photos/86452432@N00/2435374746/</a:t>
            </a:r>
            <a:r>
              <a:rPr lang="en-US" sz="1200" b="0" i="0" kern="1200" dirty="0" smtClean="0">
                <a:solidFill>
                  <a:schemeClr val="tx1"/>
                </a:solidFill>
                <a:latin typeface="+mn-lt"/>
                <a:ea typeface="+mn-ea"/>
                <a:cs typeface="+mn-cs"/>
              </a:rPr>
              <a:t>&gt;</a:t>
            </a:r>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In</a:t>
            </a:r>
            <a:r>
              <a:rPr lang="en-US" sz="1200" b="0" i="0" kern="1200" baseline="0" dirty="0" smtClean="0">
                <a:solidFill>
                  <a:schemeClr val="tx1"/>
                </a:solidFill>
                <a:latin typeface="+mn-lt"/>
                <a:ea typeface="+mn-ea"/>
                <a:cs typeface="+mn-cs"/>
              </a:rPr>
              <a:t> a fantasy world</a:t>
            </a:r>
            <a:endParaRPr lang="en-US" sz="1200" b="0" i="0" kern="1200" dirty="0" smtClean="0">
              <a:solidFill>
                <a:schemeClr val="tx1"/>
              </a:solidFill>
              <a:latin typeface="+mn-lt"/>
              <a:ea typeface="+mn-ea"/>
              <a:cs typeface="+mn-cs"/>
            </a:endParaRPr>
          </a:p>
          <a:p>
            <a:r>
              <a:rPr lang="en-US" sz="1200" b="0" i="0" kern="1200" dirty="0" err="1" smtClean="0">
                <a:solidFill>
                  <a:schemeClr val="tx1"/>
                </a:solidFill>
                <a:latin typeface="+mn-lt"/>
                <a:ea typeface="+mn-ea"/>
                <a:cs typeface="+mn-cs"/>
              </a:rPr>
              <a:t>balt</a:t>
            </a:r>
            <a:r>
              <a:rPr lang="en-US" sz="1200" b="0" i="0" kern="1200" dirty="0" smtClean="0">
                <a:solidFill>
                  <a:schemeClr val="tx1"/>
                </a:solidFill>
                <a:latin typeface="+mn-lt"/>
                <a:ea typeface="+mn-ea"/>
                <a:cs typeface="+mn-cs"/>
              </a:rPr>
              <a:t>-arts "The dawn of freedom- digital-art" 23 March 2010</a:t>
            </a:r>
            <a:br>
              <a:rPr lang="en-US" sz="1200" b="0" i="0" kern="1200" dirty="0" smtClean="0">
                <a:solidFill>
                  <a:schemeClr val="tx1"/>
                </a:solidFill>
                <a:latin typeface="+mn-lt"/>
                <a:ea typeface="+mn-ea"/>
                <a:cs typeface="+mn-cs"/>
              </a:rPr>
            </a:br>
            <a:r>
              <a:rPr lang="en-US" sz="1200" b="0" i="0" kern="1200" dirty="0" smtClean="0">
                <a:solidFill>
                  <a:schemeClr val="tx1"/>
                </a:solidFill>
                <a:latin typeface="+mn-lt"/>
                <a:ea typeface="+mn-ea"/>
                <a:cs typeface="+mn-cs"/>
              </a:rPr>
              <a:t>Online Image. </a:t>
            </a:r>
            <a:r>
              <a:rPr lang="en-US" sz="1200" b="0" i="0" kern="1200" dirty="0" err="1" smtClean="0">
                <a:solidFill>
                  <a:schemeClr val="tx1"/>
                </a:solidFill>
                <a:latin typeface="+mn-lt"/>
                <a:ea typeface="+mn-ea"/>
                <a:cs typeface="+mn-cs"/>
              </a:rPr>
              <a:t>Flickr</a:t>
            </a:r>
            <a:r>
              <a:rPr lang="en-US" sz="1200" b="0" i="0" kern="1200" dirty="0" smtClean="0">
                <a:solidFill>
                  <a:schemeClr val="tx1"/>
                </a:solidFill>
                <a:latin typeface="+mn-lt"/>
                <a:ea typeface="+mn-ea"/>
                <a:cs typeface="+mn-cs"/>
              </a:rPr>
              <a:t>. 8 December 2011</a:t>
            </a:r>
            <a:br>
              <a:rPr lang="en-US" sz="1200" b="0" i="0" kern="1200" dirty="0" smtClean="0">
                <a:solidFill>
                  <a:schemeClr val="tx1"/>
                </a:solidFill>
                <a:latin typeface="+mn-lt"/>
                <a:ea typeface="+mn-ea"/>
                <a:cs typeface="+mn-cs"/>
              </a:rPr>
            </a:br>
            <a:r>
              <a:rPr lang="en-US" sz="1200" b="0" i="0" kern="1200" dirty="0" smtClean="0">
                <a:solidFill>
                  <a:schemeClr val="tx1"/>
                </a:solidFill>
                <a:latin typeface="+mn-lt"/>
                <a:ea typeface="+mn-ea"/>
                <a:cs typeface="+mn-cs"/>
              </a:rPr>
              <a:t>&lt;</a:t>
            </a:r>
            <a:r>
              <a:rPr lang="en-US" sz="1200" b="0" i="0" kern="1200" dirty="0" smtClean="0">
                <a:solidFill>
                  <a:schemeClr val="tx1"/>
                </a:solidFill>
                <a:latin typeface="+mn-lt"/>
                <a:ea typeface="+mn-ea"/>
                <a:cs typeface="+mn-cs"/>
                <a:hlinkClick r:id="rId3"/>
              </a:rPr>
              <a:t>http://www.flickr.com/photos/42352950@N07/4746927209/</a:t>
            </a:r>
            <a:r>
              <a:rPr lang="en-US" sz="1200" b="0" i="0" kern="1200" dirty="0" smtClean="0">
                <a:solidFill>
                  <a:schemeClr val="tx1"/>
                </a:solidFill>
                <a:latin typeface="+mn-lt"/>
                <a:ea typeface="+mn-ea"/>
                <a:cs typeface="+mn-cs"/>
              </a:rPr>
              <a:t>&gt;</a:t>
            </a:r>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That you can’t escape on your own.</a:t>
            </a:r>
          </a:p>
          <a:p>
            <a:r>
              <a:rPr lang="en-US" sz="1200" b="0" i="0" kern="1200" dirty="0" err="1" smtClean="0">
                <a:solidFill>
                  <a:schemeClr val="tx1"/>
                </a:solidFill>
                <a:latin typeface="+mn-lt"/>
                <a:ea typeface="+mn-ea"/>
                <a:cs typeface="+mn-cs"/>
              </a:rPr>
              <a:t>Messie</a:t>
            </a:r>
            <a:r>
              <a:rPr lang="en-US" sz="1200" b="0" i="0" kern="1200" dirty="0" smtClean="0">
                <a:solidFill>
                  <a:schemeClr val="tx1"/>
                </a:solidFill>
                <a:latin typeface="+mn-lt"/>
                <a:ea typeface="+mn-ea"/>
                <a:cs typeface="+mn-cs"/>
              </a:rPr>
              <a:t>, Denis "Trapped" 19 April 2009</a:t>
            </a:r>
            <a:br>
              <a:rPr lang="en-US" sz="1200" b="0" i="0" kern="1200" dirty="0" smtClean="0">
                <a:solidFill>
                  <a:schemeClr val="tx1"/>
                </a:solidFill>
                <a:latin typeface="+mn-lt"/>
                <a:ea typeface="+mn-ea"/>
                <a:cs typeface="+mn-cs"/>
              </a:rPr>
            </a:br>
            <a:r>
              <a:rPr lang="en-US" sz="1200" b="0" i="0" kern="1200" dirty="0" smtClean="0">
                <a:solidFill>
                  <a:schemeClr val="tx1"/>
                </a:solidFill>
                <a:latin typeface="+mn-lt"/>
                <a:ea typeface="+mn-ea"/>
                <a:cs typeface="+mn-cs"/>
              </a:rPr>
              <a:t>Online Image. </a:t>
            </a:r>
            <a:r>
              <a:rPr lang="en-US" sz="1200" b="0" i="0" kern="1200" dirty="0" err="1" smtClean="0">
                <a:solidFill>
                  <a:schemeClr val="tx1"/>
                </a:solidFill>
                <a:latin typeface="+mn-lt"/>
                <a:ea typeface="+mn-ea"/>
                <a:cs typeface="+mn-cs"/>
              </a:rPr>
              <a:t>Flickr</a:t>
            </a:r>
            <a:r>
              <a:rPr lang="en-US" sz="1200" b="0" i="0" kern="1200" dirty="0" smtClean="0">
                <a:solidFill>
                  <a:schemeClr val="tx1"/>
                </a:solidFill>
                <a:latin typeface="+mn-lt"/>
                <a:ea typeface="+mn-ea"/>
                <a:cs typeface="+mn-cs"/>
              </a:rPr>
              <a:t>. 8 December 2011</a:t>
            </a:r>
            <a:br>
              <a:rPr lang="en-US" sz="1200" b="0" i="0" kern="1200" dirty="0" smtClean="0">
                <a:solidFill>
                  <a:schemeClr val="tx1"/>
                </a:solidFill>
                <a:latin typeface="+mn-lt"/>
                <a:ea typeface="+mn-ea"/>
                <a:cs typeface="+mn-cs"/>
              </a:rPr>
            </a:br>
            <a:r>
              <a:rPr lang="en-US" sz="1200" b="0" i="0" kern="1200" dirty="0" smtClean="0">
                <a:solidFill>
                  <a:schemeClr val="tx1"/>
                </a:solidFill>
                <a:latin typeface="+mn-lt"/>
                <a:ea typeface="+mn-ea"/>
                <a:cs typeface="+mn-cs"/>
              </a:rPr>
              <a:t>&lt;</a:t>
            </a:r>
            <a:r>
              <a:rPr lang="en-US" sz="1200" b="0" i="0" kern="1200" dirty="0" smtClean="0">
                <a:solidFill>
                  <a:schemeClr val="tx1"/>
                </a:solidFill>
                <a:latin typeface="+mn-lt"/>
                <a:ea typeface="+mn-ea"/>
                <a:cs typeface="+mn-cs"/>
                <a:hlinkClick r:id="rId3"/>
              </a:rPr>
              <a:t>http://www.flickr.com/photos/9702181@N08/3462379864/</a:t>
            </a:r>
            <a:r>
              <a:rPr lang="en-US" sz="1200" b="0" i="0" kern="1200" dirty="0" smtClean="0">
                <a:solidFill>
                  <a:schemeClr val="tx1"/>
                </a:solidFill>
                <a:latin typeface="+mn-lt"/>
                <a:ea typeface="+mn-ea"/>
                <a:cs typeface="+mn-cs"/>
              </a:rPr>
              <a:t>&gt;</a:t>
            </a:r>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Your mind is clouded by all these voices, </a:t>
            </a:r>
          </a:p>
          <a:p>
            <a:r>
              <a:rPr lang="en-US" sz="1200" b="0" i="0" kern="1200" dirty="0" err="1" smtClean="0">
                <a:solidFill>
                  <a:schemeClr val="tx1"/>
                </a:solidFill>
                <a:latin typeface="+mn-lt"/>
                <a:ea typeface="+mn-ea"/>
                <a:cs typeface="+mn-cs"/>
              </a:rPr>
              <a:t>Leeson</a:t>
            </a:r>
            <a:r>
              <a:rPr lang="en-US" sz="1200" b="0" i="0" kern="1200" dirty="0" smtClean="0">
                <a:solidFill>
                  <a:schemeClr val="tx1"/>
                </a:solidFill>
                <a:latin typeface="+mn-lt"/>
                <a:ea typeface="+mn-ea"/>
                <a:cs typeface="+mn-cs"/>
              </a:rPr>
              <a:t>, Evan "Storm Over the </a:t>
            </a:r>
            <a:r>
              <a:rPr lang="en-US" sz="1200" b="0" i="0" kern="1200" dirty="0" err="1" smtClean="0">
                <a:solidFill>
                  <a:schemeClr val="tx1"/>
                </a:solidFill>
                <a:latin typeface="+mn-lt"/>
                <a:ea typeface="+mn-ea"/>
                <a:cs typeface="+mn-cs"/>
              </a:rPr>
              <a:t>Fencline</a:t>
            </a:r>
            <a:r>
              <a:rPr lang="en-US" sz="1200" b="0" i="0" kern="1200" dirty="0" smtClean="0">
                <a:solidFill>
                  <a:schemeClr val="tx1"/>
                </a:solidFill>
                <a:latin typeface="+mn-lt"/>
                <a:ea typeface="+mn-ea"/>
                <a:cs typeface="+mn-cs"/>
              </a:rPr>
              <a:t>" 14 June 2008</a:t>
            </a:r>
          </a:p>
          <a:p>
            <a:r>
              <a:rPr lang="en-US" sz="1200" b="0" i="0" kern="1200" dirty="0" smtClean="0">
                <a:solidFill>
                  <a:schemeClr val="tx1"/>
                </a:solidFill>
                <a:latin typeface="+mn-lt"/>
                <a:ea typeface="+mn-ea"/>
                <a:cs typeface="+mn-cs"/>
              </a:rPr>
              <a:t>Online Image. </a:t>
            </a:r>
            <a:r>
              <a:rPr lang="en-US" sz="1200" b="0" i="0" kern="1200" dirty="0" err="1" smtClean="0">
                <a:solidFill>
                  <a:schemeClr val="tx1"/>
                </a:solidFill>
                <a:latin typeface="+mn-lt"/>
                <a:ea typeface="+mn-ea"/>
                <a:cs typeface="+mn-cs"/>
              </a:rPr>
              <a:t>Flickr</a:t>
            </a:r>
            <a:r>
              <a:rPr lang="en-US" sz="1200" b="0" i="0" kern="1200" dirty="0" smtClean="0">
                <a:solidFill>
                  <a:schemeClr val="tx1"/>
                </a:solidFill>
                <a:latin typeface="+mn-lt"/>
                <a:ea typeface="+mn-ea"/>
                <a:cs typeface="+mn-cs"/>
              </a:rPr>
              <a:t>. 8 December 2011</a:t>
            </a:r>
          </a:p>
          <a:p>
            <a:r>
              <a:rPr lang="en-US" sz="1200" b="0" i="0" kern="1200" dirty="0" smtClean="0">
                <a:solidFill>
                  <a:schemeClr val="tx1"/>
                </a:solidFill>
                <a:latin typeface="+mn-lt"/>
                <a:ea typeface="+mn-ea"/>
                <a:cs typeface="+mn-cs"/>
              </a:rPr>
              <a:t>&lt;http://www.flickr.com/photos/41864721@N00/3194910592&gt;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Non </a:t>
            </a:r>
            <a:r>
              <a:rPr lang="en-US" dirty="0" err="1" smtClean="0"/>
              <a:t>exsistant</a:t>
            </a:r>
            <a:r>
              <a:rPr lang="en-US" dirty="0" smtClean="0"/>
              <a:t> people, and there is</a:t>
            </a:r>
            <a:r>
              <a:rPr lang="en-US" baseline="0" dirty="0" smtClean="0"/>
              <a:t> No escape.</a:t>
            </a:r>
          </a:p>
          <a:p>
            <a:r>
              <a:rPr lang="en-US" sz="1200" b="0" i="0" kern="1200" dirty="0" err="1" smtClean="0">
                <a:solidFill>
                  <a:schemeClr val="tx1"/>
                </a:solidFill>
                <a:latin typeface="+mn-lt"/>
                <a:ea typeface="+mn-ea"/>
                <a:cs typeface="+mn-cs"/>
              </a:rPr>
              <a:t>Marchesani</a:t>
            </a:r>
            <a:r>
              <a:rPr lang="en-US" sz="1200" b="0" i="0" kern="1200" dirty="0" smtClean="0">
                <a:solidFill>
                  <a:schemeClr val="tx1"/>
                </a:solidFill>
                <a:latin typeface="+mn-lt"/>
                <a:ea typeface="+mn-ea"/>
                <a:cs typeface="+mn-cs"/>
              </a:rPr>
              <a:t>, Arianna "Nightmare Escape" 30 July 2011</a:t>
            </a:r>
          </a:p>
          <a:p>
            <a:r>
              <a:rPr lang="en-US" sz="1200" b="0" i="0" kern="1200" dirty="0" smtClean="0">
                <a:solidFill>
                  <a:schemeClr val="tx1"/>
                </a:solidFill>
                <a:latin typeface="+mn-lt"/>
                <a:ea typeface="+mn-ea"/>
                <a:cs typeface="+mn-cs"/>
              </a:rPr>
              <a:t>Online Image. </a:t>
            </a:r>
            <a:r>
              <a:rPr lang="en-US" sz="1200" b="0" i="0" kern="1200" dirty="0" err="1" smtClean="0">
                <a:solidFill>
                  <a:schemeClr val="tx1"/>
                </a:solidFill>
                <a:latin typeface="+mn-lt"/>
                <a:ea typeface="+mn-ea"/>
                <a:cs typeface="+mn-cs"/>
              </a:rPr>
              <a:t>Flickr</a:t>
            </a:r>
            <a:r>
              <a:rPr lang="en-US" sz="1200" b="0" i="0" kern="1200" dirty="0" smtClean="0">
                <a:solidFill>
                  <a:schemeClr val="tx1"/>
                </a:solidFill>
                <a:latin typeface="+mn-lt"/>
                <a:ea typeface="+mn-ea"/>
                <a:cs typeface="+mn-cs"/>
              </a:rPr>
              <a:t>. 8 December 2011</a:t>
            </a:r>
          </a:p>
          <a:p>
            <a:r>
              <a:rPr lang="en-US" sz="1200" b="0" i="0" kern="1200" dirty="0" smtClean="0">
                <a:solidFill>
                  <a:schemeClr val="tx1"/>
                </a:solidFill>
                <a:latin typeface="+mn-lt"/>
                <a:ea typeface="+mn-ea"/>
                <a:cs typeface="+mn-cs"/>
              </a:rPr>
              <a:t>&lt;</a:t>
            </a:r>
            <a:r>
              <a:rPr lang="en-US" sz="1200" b="0" i="0" kern="1200" dirty="0" smtClean="0">
                <a:solidFill>
                  <a:schemeClr val="tx1"/>
                </a:solidFill>
                <a:latin typeface="+mn-lt"/>
                <a:ea typeface="+mn-ea"/>
                <a:cs typeface="+mn-cs"/>
                <a:hlinkClick r:id="rId3"/>
              </a:rPr>
              <a:t>http://www.flickr.com/photos/53690113@N05/6034943701/in/photostream/</a:t>
            </a:r>
            <a:r>
              <a:rPr lang="en-US" sz="1200" b="0" i="0" kern="1200" dirty="0" smtClean="0">
                <a:solidFill>
                  <a:schemeClr val="tx1"/>
                </a:solidFill>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People</a:t>
            </a:r>
            <a:r>
              <a:rPr lang="en-US" baseline="0" dirty="0" smtClean="0"/>
              <a:t> see you as crazy, or different, but you know what you see and hear. You know it’s real</a:t>
            </a:r>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9</a:t>
            </a:fld>
            <a:endParaRPr lang="en-US" dirty="0"/>
          </a:p>
        </p:txBody>
      </p:sp>
    </p:spTree>
    <p:extLst>
      <p:ext uri="{BB962C8B-B14F-4D97-AF65-F5344CB8AC3E}">
        <p14:creationId xmlns:p14="http://schemas.microsoft.com/office/powerpoint/2010/main" xmlns="" val="16221000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EBC734B-9D62-4074-836E-1F9B05B993C9}" type="datetimeFigureOut">
              <a:rPr lang="en-US" smtClean="0"/>
              <a:pPr/>
              <a:t>12/16/2011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50B21CE-5C0C-4B66-85E0-C32001CD682F}"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EBC734B-9D62-4074-836E-1F9B05B993C9}" type="datetimeFigureOut">
              <a:rPr lang="en-US" smtClean="0"/>
              <a:pPr/>
              <a:t>12/16/2011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50B21CE-5C0C-4B66-85E0-C32001CD682F}"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EBC734B-9D62-4074-836E-1F9B05B993C9}" type="datetimeFigureOut">
              <a:rPr lang="en-US" smtClean="0"/>
              <a:pPr/>
              <a:t>12/16/2011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50B21CE-5C0C-4B66-85E0-C32001CD682F}"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EBC734B-9D62-4074-836E-1F9B05B993C9}" type="datetimeFigureOut">
              <a:rPr lang="en-US" smtClean="0"/>
              <a:pPr/>
              <a:t>12/16/2011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50B21CE-5C0C-4B66-85E0-C32001CD682F}"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EBC734B-9D62-4074-836E-1F9B05B993C9}" type="datetimeFigureOut">
              <a:rPr lang="en-US" smtClean="0"/>
              <a:pPr/>
              <a:t>12/16/2011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50B21CE-5C0C-4B66-85E0-C32001CD682F}"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EBC734B-9D62-4074-836E-1F9B05B993C9}" type="datetimeFigureOut">
              <a:rPr lang="en-US" smtClean="0"/>
              <a:pPr/>
              <a:t>12/16/2011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50B21CE-5C0C-4B66-85E0-C32001CD682F}"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EBC734B-9D62-4074-836E-1F9B05B993C9}" type="datetimeFigureOut">
              <a:rPr lang="en-US" smtClean="0"/>
              <a:pPr/>
              <a:t>12/16/2011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050B21CE-5C0C-4B66-85E0-C32001CD682F}"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EBC734B-9D62-4074-836E-1F9B05B993C9}" type="datetimeFigureOut">
              <a:rPr lang="en-US" smtClean="0"/>
              <a:pPr/>
              <a:t>12/16/2011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050B21CE-5C0C-4B66-85E0-C32001CD682F}"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EBC734B-9D62-4074-836E-1F9B05B993C9}" type="datetimeFigureOut">
              <a:rPr lang="en-US" smtClean="0"/>
              <a:pPr/>
              <a:t>12/16/2011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050B21CE-5C0C-4B66-85E0-C32001CD682F}"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EBC734B-9D62-4074-836E-1F9B05B993C9}" type="datetimeFigureOut">
              <a:rPr lang="en-US" smtClean="0"/>
              <a:pPr/>
              <a:t>12/16/2011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50B21CE-5C0C-4B66-85E0-C32001CD682F}"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EBC734B-9D62-4074-836E-1F9B05B993C9}" type="datetimeFigureOut">
              <a:rPr lang="en-US" smtClean="0"/>
              <a:pPr/>
              <a:t>12/16/2011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50B21CE-5C0C-4B66-85E0-C32001CD682F}"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BC734B-9D62-4074-836E-1F9B05B993C9}" type="datetimeFigureOut">
              <a:rPr lang="en-US" smtClean="0"/>
              <a:pPr/>
              <a:t>12/16/2011</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0B21CE-5C0C-4B66-85E0-C32001CD682F}"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image" Target="../media/image10.jpeg"/></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Uniformity.jpg"/>
          <p:cNvPicPr>
            <a:picLocks noChangeAspect="1"/>
          </p:cNvPicPr>
          <p:nvPr/>
        </p:nvPicPr>
        <p:blipFill>
          <a:blip r:embed="rId3" cstate="print"/>
          <a:srcRect r="8822"/>
          <a:stretch>
            <a:fillRect/>
          </a:stretch>
        </p:blipFill>
        <p:spPr>
          <a:xfrm>
            <a:off x="0" y="0"/>
            <a:ext cx="9448800" cy="6902053"/>
          </a:xfrm>
          <a:prstGeom prst="rect">
            <a:avLst/>
          </a:prstGeom>
        </p:spPr>
      </p:pic>
      <p:sp>
        <p:nvSpPr>
          <p:cNvPr id="5" name="TextBox 4"/>
          <p:cNvSpPr txBox="1"/>
          <p:nvPr/>
        </p:nvSpPr>
        <p:spPr>
          <a:xfrm>
            <a:off x="0" y="228600"/>
            <a:ext cx="8991600" cy="1938992"/>
          </a:xfrm>
          <a:prstGeom prst="rect">
            <a:avLst/>
          </a:prstGeom>
          <a:noFill/>
        </p:spPr>
        <p:txBody>
          <a:bodyPr wrap="square" rtlCol="0">
            <a:spAutoFit/>
          </a:bodyPr>
          <a:lstStyle/>
          <a:p>
            <a:r>
              <a:rPr lang="en-US" sz="4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 one size fits all approach to the treatment of Schizophrenia will </a:t>
            </a:r>
            <a:r>
              <a:rPr lang="en-US" sz="40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not</a:t>
            </a:r>
            <a:r>
              <a:rPr lang="en-US" sz="4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work,</a:t>
            </a:r>
            <a:endParaRPr lang="en-US" sz="40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 name="TextBox 5"/>
          <p:cNvSpPr txBox="1"/>
          <p:nvPr/>
        </p:nvSpPr>
        <p:spPr>
          <a:xfrm>
            <a:off x="2514600" y="6019800"/>
            <a:ext cx="7239000" cy="646331"/>
          </a:xfrm>
          <a:prstGeom prst="rect">
            <a:avLst/>
          </a:prstGeom>
          <a:noFill/>
        </p:spPr>
        <p:txBody>
          <a:bodyPr wrap="square" rtlCol="0">
            <a:spAutoFit/>
          </a:bodyPr>
          <a:lstStyle/>
          <a:p>
            <a:r>
              <a:rPr lang="en-US"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Because every patient is </a:t>
            </a:r>
            <a:r>
              <a:rPr lang="en-US" sz="36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different.</a:t>
            </a:r>
            <a:endParaRPr lang="en-US" sz="36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95400" y="2819598"/>
            <a:ext cx="6705600" cy="1323439"/>
          </a:xfrm>
          <a:prstGeom prst="rect">
            <a:avLst/>
          </a:prstGeom>
          <a:noFill/>
        </p:spPr>
        <p:txBody>
          <a:bodyPr wrap="square" rtlCol="0">
            <a:spAutoFit/>
          </a:bodyPr>
          <a:lstStyle/>
          <a:p>
            <a:r>
              <a:rPr lang="en-US" sz="8000" dirty="0" smtClean="0"/>
              <a:t>Think about it.</a:t>
            </a:r>
            <a:endParaRPr lang="en-US" sz="8000" dirty="0"/>
          </a:p>
        </p:txBody>
      </p:sp>
    </p:spTree>
    <p:extLst>
      <p:ext uri="{BB962C8B-B14F-4D97-AF65-F5344CB8AC3E}">
        <p14:creationId xmlns:p14="http://schemas.microsoft.com/office/powerpoint/2010/main" xmlns="" val="2201552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0"/>
            <a:ext cx="9144000" cy="5429250"/>
          </a:xfrm>
          <a:prstGeom prst="rect">
            <a:avLst/>
          </a:prstGeom>
        </p:spPr>
      </p:pic>
      <p:sp>
        <p:nvSpPr>
          <p:cNvPr id="3" name="TextBox 2"/>
          <p:cNvSpPr txBox="1"/>
          <p:nvPr/>
        </p:nvSpPr>
        <p:spPr>
          <a:xfrm>
            <a:off x="132080" y="5334000"/>
            <a:ext cx="9011920" cy="1107996"/>
          </a:xfrm>
          <a:prstGeom prst="rect">
            <a:avLst/>
          </a:prstGeom>
          <a:noFill/>
        </p:spPr>
        <p:txBody>
          <a:bodyPr wrap="square" rtlCol="0">
            <a:spAutoFit/>
          </a:bodyPr>
          <a:lstStyle/>
          <a:p>
            <a:r>
              <a:rPr lang="en-US" sz="6600" dirty="0" smtClean="0"/>
              <a:t>Every sunset is different</a:t>
            </a:r>
            <a:endParaRPr lang="en-US" sz="6600" dirty="0"/>
          </a:p>
        </p:txBody>
      </p:sp>
    </p:spTree>
    <p:extLst>
      <p:ext uri="{BB962C8B-B14F-4D97-AF65-F5344CB8AC3E}">
        <p14:creationId xmlns:p14="http://schemas.microsoft.com/office/powerpoint/2010/main" xmlns="" val="1484365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275840" y="0"/>
            <a:ext cx="6858000" cy="6858000"/>
          </a:xfrm>
          <a:prstGeom prst="rect">
            <a:avLst/>
          </a:prstGeom>
        </p:spPr>
      </p:pic>
      <p:sp>
        <p:nvSpPr>
          <p:cNvPr id="3" name="TextBox 2"/>
          <p:cNvSpPr txBox="1"/>
          <p:nvPr/>
        </p:nvSpPr>
        <p:spPr>
          <a:xfrm>
            <a:off x="0" y="914400"/>
            <a:ext cx="2275840" cy="2554545"/>
          </a:xfrm>
          <a:prstGeom prst="rect">
            <a:avLst/>
          </a:prstGeom>
          <a:noFill/>
        </p:spPr>
        <p:txBody>
          <a:bodyPr wrap="square" rtlCol="0">
            <a:spAutoFit/>
          </a:bodyPr>
          <a:lstStyle/>
          <a:p>
            <a:r>
              <a:rPr lang="en-US" sz="4000" dirty="0" smtClean="0"/>
              <a:t>Each Snow Flake is different.</a:t>
            </a:r>
            <a:endParaRPr lang="en-US" sz="4000" dirty="0"/>
          </a:p>
        </p:txBody>
      </p:sp>
    </p:spTree>
    <p:extLst>
      <p:ext uri="{BB962C8B-B14F-4D97-AF65-F5344CB8AC3E}">
        <p14:creationId xmlns:p14="http://schemas.microsoft.com/office/powerpoint/2010/main" xmlns="" val="1077449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860800" y="35560"/>
            <a:ext cx="5257800" cy="4198025"/>
          </a:xfrm>
          <a:prstGeom prst="rect">
            <a:avLst/>
          </a:prstGeom>
        </p:spPr>
      </p:pic>
      <p:sp>
        <p:nvSpPr>
          <p:cNvPr id="3" name="TextBox 2"/>
          <p:cNvSpPr txBox="1"/>
          <p:nvPr/>
        </p:nvSpPr>
        <p:spPr>
          <a:xfrm>
            <a:off x="533400" y="4543306"/>
            <a:ext cx="7924800" cy="1015663"/>
          </a:xfrm>
          <a:prstGeom prst="rect">
            <a:avLst/>
          </a:prstGeom>
          <a:noFill/>
        </p:spPr>
        <p:txBody>
          <a:bodyPr wrap="square" rtlCol="0">
            <a:spAutoFit/>
          </a:bodyPr>
          <a:lstStyle/>
          <a:p>
            <a:r>
              <a:rPr lang="en-US" sz="6000" dirty="0" smtClean="0"/>
              <a:t>Each Person is Different.</a:t>
            </a:r>
            <a:endParaRPr lang="en-US" sz="6000" dirty="0"/>
          </a:p>
        </p:txBody>
      </p:sp>
    </p:spTree>
    <p:extLst>
      <p:ext uri="{BB962C8B-B14F-4D97-AF65-F5344CB8AC3E}">
        <p14:creationId xmlns:p14="http://schemas.microsoft.com/office/powerpoint/2010/main" xmlns="" val="890702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304800"/>
            <a:ext cx="4495800" cy="3589615"/>
          </a:xfrm>
          <a:prstGeom prst="rect">
            <a:avLst/>
          </a:prstGeom>
        </p:spPr>
      </p:pic>
      <p:pic>
        <p:nvPicPr>
          <p:cNvPr id="3" name="Picture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551680" y="0"/>
            <a:ext cx="4572000" cy="4572000"/>
          </a:xfrm>
          <a:prstGeom prst="rect">
            <a:avLst/>
          </a:prstGeom>
        </p:spPr>
      </p:pic>
      <p:pic>
        <p:nvPicPr>
          <p:cNvPr id="4" name="Picture 3"/>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0" y="2971800"/>
            <a:ext cx="4551680" cy="2702560"/>
          </a:xfrm>
          <a:prstGeom prst="rect">
            <a:avLst/>
          </a:prstGeom>
        </p:spPr>
      </p:pic>
      <p:sp>
        <p:nvSpPr>
          <p:cNvPr id="5" name="TextBox 4"/>
          <p:cNvSpPr txBox="1"/>
          <p:nvPr/>
        </p:nvSpPr>
        <p:spPr>
          <a:xfrm>
            <a:off x="152400" y="5691386"/>
            <a:ext cx="5665333" cy="523220"/>
          </a:xfrm>
          <a:prstGeom prst="rect">
            <a:avLst/>
          </a:prstGeom>
          <a:noFill/>
        </p:spPr>
        <p:txBody>
          <a:bodyPr wrap="none" rtlCol="0">
            <a:spAutoFit/>
          </a:bodyPr>
          <a:lstStyle/>
          <a:p>
            <a:r>
              <a:rPr lang="en-US" sz="2800" dirty="0" smtClean="0"/>
              <a:t>So why are they all treated the same?</a:t>
            </a:r>
            <a:endParaRPr lang="en-US" sz="2800" dirty="0"/>
          </a:p>
        </p:txBody>
      </p:sp>
    </p:spTree>
    <p:extLst>
      <p:ext uri="{BB962C8B-B14F-4D97-AF65-F5344CB8AC3E}">
        <p14:creationId xmlns:p14="http://schemas.microsoft.com/office/powerpoint/2010/main" xmlns="" val="1246532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495800" y="0"/>
            <a:ext cx="4678680" cy="3516320"/>
          </a:xfrm>
          <a:prstGeom prst="rect">
            <a:avLst/>
          </a:prstGeom>
        </p:spPr>
      </p:pic>
      <p:sp>
        <p:nvSpPr>
          <p:cNvPr id="4" name="Rectangle 3"/>
          <p:cNvSpPr/>
          <p:nvPr/>
        </p:nvSpPr>
        <p:spPr>
          <a:xfrm>
            <a:off x="76200" y="1835875"/>
            <a:ext cx="4191000" cy="923330"/>
          </a:xfrm>
          <a:prstGeom prst="rect">
            <a:avLst/>
          </a:prstGeom>
        </p:spPr>
        <p:txBody>
          <a:bodyPr wrap="square">
            <a:spAutoFit/>
          </a:bodyPr>
          <a:lstStyle/>
          <a:p>
            <a:pPr lvl="0"/>
            <a:r>
              <a:rPr lang="en-US" sz="5400" dirty="0">
                <a:solidFill>
                  <a:prstClr val="white"/>
                </a:solidFill>
              </a:rPr>
              <a:t>Schizophrenia</a:t>
            </a:r>
          </a:p>
        </p:txBody>
      </p:sp>
    </p:spTree>
    <p:extLst>
      <p:ext uri="{BB962C8B-B14F-4D97-AF65-F5344CB8AC3E}">
        <p14:creationId xmlns:p14="http://schemas.microsoft.com/office/powerpoint/2010/main" xmlns="" val="1053172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0480" y="0"/>
            <a:ext cx="3932903" cy="2438400"/>
          </a:xfrm>
          <a:prstGeom prst="rect">
            <a:avLst/>
          </a:prstGeom>
        </p:spPr>
      </p:pic>
      <p:sp>
        <p:nvSpPr>
          <p:cNvPr id="3" name="TextBox 2"/>
          <p:cNvSpPr txBox="1"/>
          <p:nvPr/>
        </p:nvSpPr>
        <p:spPr>
          <a:xfrm>
            <a:off x="523730" y="4858266"/>
            <a:ext cx="4886469" cy="1015663"/>
          </a:xfrm>
          <a:prstGeom prst="rect">
            <a:avLst/>
          </a:prstGeom>
          <a:noFill/>
        </p:spPr>
        <p:txBody>
          <a:bodyPr wrap="square" rtlCol="0">
            <a:spAutoFit/>
          </a:bodyPr>
          <a:lstStyle/>
          <a:p>
            <a:r>
              <a:rPr lang="en-US" sz="6000" dirty="0" smtClean="0"/>
              <a:t>Medications</a:t>
            </a:r>
            <a:endParaRPr lang="en-US" sz="6000" dirty="0"/>
          </a:p>
        </p:txBody>
      </p:sp>
    </p:spTree>
    <p:extLst>
      <p:ext uri="{BB962C8B-B14F-4D97-AF65-F5344CB8AC3E}">
        <p14:creationId xmlns:p14="http://schemas.microsoft.com/office/powerpoint/2010/main" xmlns="" val="18226744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095078" y="0"/>
            <a:ext cx="5048922" cy="3352800"/>
          </a:xfrm>
          <a:prstGeom prst="rect">
            <a:avLst/>
          </a:prstGeom>
        </p:spPr>
      </p:pic>
      <p:sp>
        <p:nvSpPr>
          <p:cNvPr id="3" name="TextBox 2"/>
          <p:cNvSpPr txBox="1"/>
          <p:nvPr/>
        </p:nvSpPr>
        <p:spPr>
          <a:xfrm>
            <a:off x="914400" y="4784130"/>
            <a:ext cx="8534400" cy="923330"/>
          </a:xfrm>
          <a:prstGeom prst="rect">
            <a:avLst/>
          </a:prstGeom>
          <a:noFill/>
        </p:spPr>
        <p:txBody>
          <a:bodyPr wrap="square" rtlCol="0">
            <a:spAutoFit/>
          </a:bodyPr>
          <a:lstStyle/>
          <a:p>
            <a:r>
              <a:rPr lang="en-US" sz="5400" dirty="0" smtClean="0"/>
              <a:t>Electro-Shock Therapy</a:t>
            </a:r>
            <a:endParaRPr lang="en-US" sz="5400" dirty="0"/>
          </a:p>
        </p:txBody>
      </p:sp>
    </p:spTree>
    <p:extLst>
      <p:ext uri="{BB962C8B-B14F-4D97-AF65-F5344CB8AC3E}">
        <p14:creationId xmlns:p14="http://schemas.microsoft.com/office/powerpoint/2010/main" xmlns="" val="2611606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5547"/>
            <a:ext cx="9144000" cy="6855626"/>
          </a:xfrm>
          <a:prstGeom prst="rect">
            <a:avLst/>
          </a:prstGeom>
        </p:spPr>
      </p:pic>
      <p:sp>
        <p:nvSpPr>
          <p:cNvPr id="3" name="TextBox 2"/>
          <p:cNvSpPr txBox="1"/>
          <p:nvPr/>
        </p:nvSpPr>
        <p:spPr>
          <a:xfrm>
            <a:off x="457200" y="381000"/>
            <a:ext cx="4800600" cy="523220"/>
          </a:xfrm>
          <a:prstGeom prst="rect">
            <a:avLst/>
          </a:prstGeom>
          <a:noFill/>
        </p:spPr>
        <p:txBody>
          <a:bodyPr wrap="square" rtlCol="0">
            <a:spAutoFit/>
          </a:bodyPr>
          <a:lstStyle/>
          <a:p>
            <a:r>
              <a:rPr lang="en-US" sz="2800" dirty="0" smtClean="0">
                <a:solidFill>
                  <a:schemeClr val="bg1"/>
                </a:solidFill>
              </a:rPr>
              <a:t>Psychotherapy doesn’t work</a:t>
            </a:r>
            <a:endParaRPr lang="en-US" sz="2800" dirty="0">
              <a:solidFill>
                <a:schemeClr val="bg1"/>
              </a:solidFill>
            </a:endParaRPr>
          </a:p>
        </p:txBody>
      </p:sp>
    </p:spTree>
    <p:extLst>
      <p:ext uri="{BB962C8B-B14F-4D97-AF65-F5344CB8AC3E}">
        <p14:creationId xmlns:p14="http://schemas.microsoft.com/office/powerpoint/2010/main" xmlns="" val="3233165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0"/>
            <a:ext cx="9144000" cy="6080166"/>
          </a:xfrm>
          <a:prstGeom prst="rect">
            <a:avLst/>
          </a:prstGeom>
        </p:spPr>
      </p:pic>
      <p:sp>
        <p:nvSpPr>
          <p:cNvPr id="3" name="TextBox 2"/>
          <p:cNvSpPr txBox="1"/>
          <p:nvPr/>
        </p:nvSpPr>
        <p:spPr>
          <a:xfrm>
            <a:off x="228600" y="6172200"/>
            <a:ext cx="3581400" cy="369332"/>
          </a:xfrm>
          <a:prstGeom prst="rect">
            <a:avLst/>
          </a:prstGeom>
          <a:noFill/>
        </p:spPr>
        <p:txBody>
          <a:bodyPr wrap="square" rtlCol="0">
            <a:spAutoFit/>
          </a:bodyPr>
          <a:lstStyle/>
          <a:p>
            <a:r>
              <a:rPr lang="en-US" dirty="0" smtClean="0"/>
              <a:t>Some children are affected</a:t>
            </a:r>
            <a:endParaRPr lang="en-US" dirty="0"/>
          </a:p>
        </p:txBody>
      </p:sp>
    </p:spTree>
    <p:extLst>
      <p:ext uri="{BB962C8B-B14F-4D97-AF65-F5344CB8AC3E}">
        <p14:creationId xmlns:p14="http://schemas.microsoft.com/office/powerpoint/2010/main" xmlns="" val="2853321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2075779466_3af86da0df_b.jpg"/>
          <p:cNvPicPr>
            <a:picLocks noChangeAspect="1"/>
          </p:cNvPicPr>
          <p:nvPr/>
        </p:nvPicPr>
        <p:blipFill>
          <a:blip r:embed="rId3" cstate="print"/>
          <a:srcRect r="8203"/>
          <a:stretch>
            <a:fillRect/>
          </a:stretch>
        </p:blipFill>
        <p:spPr>
          <a:xfrm>
            <a:off x="0" y="0"/>
            <a:ext cx="9144000" cy="6858000"/>
          </a:xfrm>
          <a:prstGeom prst="rect">
            <a:avLst/>
          </a:prstGeom>
        </p:spPr>
      </p:pic>
      <p:sp>
        <p:nvSpPr>
          <p:cNvPr id="5" name="TextBox 4"/>
          <p:cNvSpPr txBox="1"/>
          <p:nvPr/>
        </p:nvSpPr>
        <p:spPr>
          <a:xfrm>
            <a:off x="5638800" y="0"/>
            <a:ext cx="4343400" cy="1015663"/>
          </a:xfrm>
          <a:prstGeom prst="rect">
            <a:avLst/>
          </a:prstGeom>
          <a:noFill/>
        </p:spPr>
        <p:txBody>
          <a:bodyPr wrap="square" rtlCol="0">
            <a:spAutoFit/>
          </a:bodyPr>
          <a:lstStyle/>
          <a:p>
            <a:r>
              <a:rPr lang="en-US" sz="6000" dirty="0" smtClean="0"/>
              <a:t>Trapped</a:t>
            </a:r>
            <a:endParaRPr lang="en-US" sz="6000" dirty="0"/>
          </a:p>
        </p:txBody>
      </p:sp>
      <p:sp>
        <p:nvSpPr>
          <p:cNvPr id="6" name="TextBox 5"/>
          <p:cNvSpPr txBox="1"/>
          <p:nvPr/>
        </p:nvSpPr>
        <p:spPr>
          <a:xfrm>
            <a:off x="5029200" y="6172200"/>
            <a:ext cx="4648200" cy="523220"/>
          </a:xfrm>
          <a:prstGeom prst="rect">
            <a:avLst/>
          </a:prstGeom>
          <a:noFill/>
        </p:spPr>
        <p:txBody>
          <a:bodyPr wrap="square" rtlCol="0">
            <a:spAutoFit/>
          </a:bodyPr>
          <a:lstStyle/>
          <a:p>
            <a:r>
              <a:rPr lang="en-US" sz="2800" dirty="0" smtClean="0"/>
              <a:t>Where no one understands</a:t>
            </a:r>
            <a:endParaRPr 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4267200"/>
            <a:ext cx="7696200" cy="830997"/>
          </a:xfrm>
          <a:prstGeom prst="rect">
            <a:avLst/>
          </a:prstGeom>
          <a:noFill/>
        </p:spPr>
        <p:txBody>
          <a:bodyPr wrap="square" rtlCol="0">
            <a:spAutoFit/>
          </a:bodyPr>
          <a:lstStyle/>
          <a:p>
            <a:r>
              <a:rPr lang="en-US" sz="4800" dirty="0" smtClean="0"/>
              <a:t>Adults are the main target.</a:t>
            </a:r>
            <a:endParaRPr lang="en-US" sz="4800" dirty="0"/>
          </a:p>
        </p:txBody>
      </p:sp>
      <p:pic>
        <p:nvPicPr>
          <p:cNvPr id="3" name="Picture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080" y="10159"/>
            <a:ext cx="4490720" cy="2936931"/>
          </a:xfrm>
          <a:prstGeom prst="rect">
            <a:avLst/>
          </a:prstGeom>
        </p:spPr>
      </p:pic>
    </p:spTree>
    <p:extLst>
      <p:ext uri="{BB962C8B-B14F-4D97-AF65-F5344CB8AC3E}">
        <p14:creationId xmlns:p14="http://schemas.microsoft.com/office/powerpoint/2010/main" xmlns="" val="27302592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160" y="5894754"/>
            <a:ext cx="8458200" cy="646331"/>
          </a:xfrm>
          <a:prstGeom prst="rect">
            <a:avLst/>
          </a:prstGeom>
          <a:noFill/>
        </p:spPr>
        <p:txBody>
          <a:bodyPr wrap="square" rtlCol="0">
            <a:spAutoFit/>
          </a:bodyPr>
          <a:lstStyle/>
          <a:p>
            <a:r>
              <a:rPr lang="en-US" sz="3600" dirty="0" smtClean="0"/>
              <a:t>Affected for most of their lives.</a:t>
            </a:r>
            <a:endParaRPr lang="en-US" sz="3600" dirty="0"/>
          </a:p>
        </p:txBody>
      </p:sp>
      <p:pic>
        <p:nvPicPr>
          <p:cNvPr id="3" name="Picture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016000" y="25400"/>
            <a:ext cx="8128000" cy="5435600"/>
          </a:xfrm>
          <a:prstGeom prst="rect">
            <a:avLst/>
          </a:prstGeom>
        </p:spPr>
      </p:pic>
    </p:spTree>
    <p:extLst>
      <p:ext uri="{BB962C8B-B14F-4D97-AF65-F5344CB8AC3E}">
        <p14:creationId xmlns:p14="http://schemas.microsoft.com/office/powerpoint/2010/main" xmlns="" val="7357798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609600"/>
            <a:ext cx="2209800" cy="1938992"/>
          </a:xfrm>
          <a:prstGeom prst="rect">
            <a:avLst/>
          </a:prstGeom>
          <a:noFill/>
        </p:spPr>
        <p:txBody>
          <a:bodyPr wrap="square" rtlCol="0">
            <a:spAutoFit/>
          </a:bodyPr>
          <a:lstStyle/>
          <a:p>
            <a:r>
              <a:rPr lang="en-US" sz="4000" dirty="0" smtClean="0"/>
              <a:t>Some become homeless</a:t>
            </a:r>
            <a:endParaRPr lang="en-US" sz="4000" dirty="0"/>
          </a:p>
        </p:txBody>
      </p:sp>
      <p:pic>
        <p:nvPicPr>
          <p:cNvPr id="3" name="Picture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226553" y="0"/>
            <a:ext cx="6917447" cy="6858000"/>
          </a:xfrm>
          <a:prstGeom prst="rect">
            <a:avLst/>
          </a:prstGeom>
        </p:spPr>
      </p:pic>
    </p:spTree>
    <p:extLst>
      <p:ext uri="{BB962C8B-B14F-4D97-AF65-F5344CB8AC3E}">
        <p14:creationId xmlns:p14="http://schemas.microsoft.com/office/powerpoint/2010/main" xmlns="" val="423224371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87240" y="0"/>
            <a:ext cx="4587240" cy="3046988"/>
          </a:xfrm>
          <a:prstGeom prst="rect">
            <a:avLst/>
          </a:prstGeom>
          <a:noFill/>
        </p:spPr>
        <p:txBody>
          <a:bodyPr wrap="square" rtlCol="0">
            <a:spAutoFit/>
          </a:bodyPr>
          <a:lstStyle/>
          <a:p>
            <a:r>
              <a:rPr lang="en-US" sz="4800" dirty="0" smtClean="0"/>
              <a:t>Many live in homes, or mental hospitals the rest of their lives.</a:t>
            </a:r>
            <a:endParaRPr lang="en-US" sz="4800" dirty="0"/>
          </a:p>
        </p:txBody>
      </p:sp>
      <p:pic>
        <p:nvPicPr>
          <p:cNvPr id="3" name="Picture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5240" y="0"/>
            <a:ext cx="4572000" cy="6858000"/>
          </a:xfrm>
          <a:prstGeom prst="rect">
            <a:avLst/>
          </a:prstGeom>
        </p:spPr>
      </p:pic>
    </p:spTree>
    <p:extLst>
      <p:ext uri="{BB962C8B-B14F-4D97-AF65-F5344CB8AC3E}">
        <p14:creationId xmlns:p14="http://schemas.microsoft.com/office/powerpoint/2010/main" xmlns="" val="266506350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4800" y="152400"/>
            <a:ext cx="1676400" cy="5078313"/>
          </a:xfrm>
          <a:prstGeom prst="rect">
            <a:avLst/>
          </a:prstGeom>
          <a:noFill/>
        </p:spPr>
        <p:txBody>
          <a:bodyPr wrap="square" rtlCol="0">
            <a:spAutoFit/>
          </a:bodyPr>
          <a:lstStyle/>
          <a:p>
            <a:r>
              <a:rPr lang="en-US" sz="3600" dirty="0" smtClean="0"/>
              <a:t>There are a lucky few who live with their families</a:t>
            </a:r>
            <a:endParaRPr lang="en-US" sz="3600" dirty="0"/>
          </a:p>
        </p:txBody>
      </p:sp>
      <p:pic>
        <p:nvPicPr>
          <p:cNvPr id="3" name="Picture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296160" y="0"/>
            <a:ext cx="6858000" cy="6858000"/>
          </a:xfrm>
          <a:prstGeom prst="rect">
            <a:avLst/>
          </a:prstGeom>
        </p:spPr>
      </p:pic>
    </p:spTree>
    <p:extLst>
      <p:ext uri="{BB962C8B-B14F-4D97-AF65-F5344CB8AC3E}">
        <p14:creationId xmlns:p14="http://schemas.microsoft.com/office/powerpoint/2010/main" xmlns="" val="60794498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057400" y="4318000"/>
            <a:ext cx="5638800" cy="369332"/>
          </a:xfrm>
          <a:prstGeom prst="rect">
            <a:avLst/>
          </a:prstGeom>
          <a:noFill/>
        </p:spPr>
        <p:txBody>
          <a:bodyPr wrap="square" rtlCol="0">
            <a:spAutoFit/>
          </a:bodyPr>
          <a:lstStyle/>
          <a:p>
            <a:r>
              <a:rPr lang="en-US" dirty="0" smtClean="0"/>
              <a:t>For a lucky few, medication controls their symptoms</a:t>
            </a:r>
            <a:endParaRPr lang="en-US" dirty="0"/>
          </a:p>
        </p:txBody>
      </p:sp>
      <p:pic>
        <p:nvPicPr>
          <p:cNvPr id="3" name="Picture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971040" y="762000"/>
            <a:ext cx="5201920" cy="3418840"/>
          </a:xfrm>
          <a:prstGeom prst="rect">
            <a:avLst/>
          </a:prstGeom>
        </p:spPr>
      </p:pic>
    </p:spTree>
    <p:extLst>
      <p:ext uri="{BB962C8B-B14F-4D97-AF65-F5344CB8AC3E}">
        <p14:creationId xmlns:p14="http://schemas.microsoft.com/office/powerpoint/2010/main" xmlns="" val="322825208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90600" y="5943600"/>
            <a:ext cx="7391400" cy="1015663"/>
          </a:xfrm>
          <a:prstGeom prst="rect">
            <a:avLst/>
          </a:prstGeom>
          <a:noFill/>
        </p:spPr>
        <p:txBody>
          <a:bodyPr wrap="square" rtlCol="0">
            <a:spAutoFit/>
          </a:bodyPr>
          <a:lstStyle/>
          <a:p>
            <a:r>
              <a:rPr lang="en-US" sz="6000" dirty="0" smtClean="0"/>
              <a:t>Different Medications</a:t>
            </a:r>
            <a:endParaRPr lang="en-US" sz="6000" dirty="0"/>
          </a:p>
        </p:txBody>
      </p:sp>
      <p:pic>
        <p:nvPicPr>
          <p:cNvPr id="3" name="Picture 2" descr="4484438615_8a7f8d86d8_o.jpg"/>
          <p:cNvPicPr>
            <a:picLocks noChangeAspect="1"/>
          </p:cNvPicPr>
          <p:nvPr/>
        </p:nvPicPr>
        <p:blipFill>
          <a:blip r:embed="rId3" cstate="print"/>
          <a:stretch>
            <a:fillRect/>
          </a:stretch>
        </p:blipFill>
        <p:spPr>
          <a:xfrm>
            <a:off x="0" y="0"/>
            <a:ext cx="9144000" cy="6096000"/>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828800"/>
            <a:ext cx="2514600" cy="1569660"/>
          </a:xfrm>
          <a:prstGeom prst="rect">
            <a:avLst/>
          </a:prstGeom>
          <a:noFill/>
        </p:spPr>
        <p:txBody>
          <a:bodyPr wrap="square" rtlCol="0">
            <a:spAutoFit/>
          </a:bodyPr>
          <a:lstStyle/>
          <a:p>
            <a:r>
              <a:rPr lang="en-US" sz="4800" dirty="0" smtClean="0"/>
              <a:t>Some work,</a:t>
            </a:r>
            <a:endParaRPr lang="en-US" sz="4800" dirty="0"/>
          </a:p>
        </p:txBody>
      </p:sp>
      <p:pic>
        <p:nvPicPr>
          <p:cNvPr id="3" name="Picture 2" descr="1752089487_e9d8127e83_o.jpg"/>
          <p:cNvPicPr>
            <a:picLocks noChangeAspect="1"/>
          </p:cNvPicPr>
          <p:nvPr/>
        </p:nvPicPr>
        <p:blipFill>
          <a:blip r:embed="rId3" cstate="print"/>
          <a:stretch>
            <a:fillRect/>
          </a:stretch>
        </p:blipFill>
        <p:spPr>
          <a:xfrm>
            <a:off x="2735601" y="0"/>
            <a:ext cx="6408399" cy="5572304"/>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4419600"/>
            <a:ext cx="4191000" cy="1200329"/>
          </a:xfrm>
          <a:prstGeom prst="rect">
            <a:avLst/>
          </a:prstGeom>
          <a:noFill/>
        </p:spPr>
        <p:txBody>
          <a:bodyPr wrap="square" rtlCol="0">
            <a:spAutoFit/>
          </a:bodyPr>
          <a:lstStyle/>
          <a:p>
            <a:r>
              <a:rPr lang="en-US" sz="7200" dirty="0" smtClean="0"/>
              <a:t>Some fail</a:t>
            </a:r>
            <a:endParaRPr lang="en-US" sz="7200" dirty="0"/>
          </a:p>
        </p:txBody>
      </p:sp>
      <p:pic>
        <p:nvPicPr>
          <p:cNvPr id="3" name="Picture 2" descr="2059598643_c8075fb904.jpg"/>
          <p:cNvPicPr>
            <a:picLocks noChangeAspect="1"/>
          </p:cNvPicPr>
          <p:nvPr/>
        </p:nvPicPr>
        <p:blipFill>
          <a:blip r:embed="rId3" cstate="print"/>
          <a:stretch>
            <a:fillRect/>
          </a:stretch>
        </p:blipFill>
        <p:spPr>
          <a:xfrm>
            <a:off x="6625675" y="-152400"/>
            <a:ext cx="2518325" cy="3352800"/>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52400"/>
            <a:ext cx="3657600" cy="4524315"/>
          </a:xfrm>
          <a:prstGeom prst="rect">
            <a:avLst/>
          </a:prstGeom>
          <a:noFill/>
        </p:spPr>
        <p:txBody>
          <a:bodyPr wrap="square" rtlCol="0">
            <a:spAutoFit/>
          </a:bodyPr>
          <a:lstStyle/>
          <a:p>
            <a:r>
              <a:rPr lang="en-US" sz="7200" dirty="0" smtClean="0"/>
              <a:t>Different doses may be needed</a:t>
            </a:r>
            <a:endParaRPr lang="en-US" sz="7200" dirty="0"/>
          </a:p>
        </p:txBody>
      </p:sp>
      <p:pic>
        <p:nvPicPr>
          <p:cNvPr id="3" name="Picture 2" descr="3846819118_41b624fc0b_b.jpg"/>
          <p:cNvPicPr>
            <a:picLocks noChangeAspect="1"/>
          </p:cNvPicPr>
          <p:nvPr/>
        </p:nvPicPr>
        <p:blipFill>
          <a:blip r:embed="rId3" cstate="print"/>
          <a:stretch>
            <a:fillRect/>
          </a:stretch>
        </p:blipFill>
        <p:spPr>
          <a:xfrm>
            <a:off x="3886200" y="-152400"/>
            <a:ext cx="5257800" cy="701040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327546948_60a8812d3b_b.jpg"/>
          <p:cNvPicPr>
            <a:picLocks noChangeAspect="1"/>
          </p:cNvPicPr>
          <p:nvPr/>
        </p:nvPicPr>
        <p:blipFill>
          <a:blip r:embed="rId3" cstate="print"/>
          <a:stretch>
            <a:fillRect/>
          </a:stretch>
        </p:blipFill>
        <p:spPr>
          <a:xfrm>
            <a:off x="2286000" y="0"/>
            <a:ext cx="6858000" cy="6858000"/>
          </a:xfrm>
          <a:prstGeom prst="rect">
            <a:avLst/>
          </a:prstGeom>
        </p:spPr>
      </p:pic>
      <p:sp>
        <p:nvSpPr>
          <p:cNvPr id="3" name="TextBox 2"/>
          <p:cNvSpPr txBox="1"/>
          <p:nvPr/>
        </p:nvSpPr>
        <p:spPr>
          <a:xfrm>
            <a:off x="381000" y="381000"/>
            <a:ext cx="1752600" cy="1569660"/>
          </a:xfrm>
          <a:prstGeom prst="rect">
            <a:avLst/>
          </a:prstGeom>
          <a:noFill/>
        </p:spPr>
        <p:txBody>
          <a:bodyPr wrap="square" rtlCol="0">
            <a:spAutoFit/>
          </a:bodyPr>
          <a:lstStyle/>
          <a:p>
            <a:r>
              <a:rPr lang="en-US" sz="4800" dirty="0" smtClean="0"/>
              <a:t>Split mind, </a:t>
            </a:r>
            <a:endParaRPr lang="en-US" sz="4800" dirty="0"/>
          </a:p>
        </p:txBody>
      </p:sp>
      <p:sp>
        <p:nvSpPr>
          <p:cNvPr id="4" name="TextBox 3"/>
          <p:cNvSpPr txBox="1"/>
          <p:nvPr/>
        </p:nvSpPr>
        <p:spPr>
          <a:xfrm>
            <a:off x="228600" y="3886200"/>
            <a:ext cx="1905000" cy="2308324"/>
          </a:xfrm>
          <a:prstGeom prst="rect">
            <a:avLst/>
          </a:prstGeom>
          <a:noFill/>
        </p:spPr>
        <p:txBody>
          <a:bodyPr wrap="square" rtlCol="0">
            <a:spAutoFit/>
          </a:bodyPr>
          <a:lstStyle/>
          <a:p>
            <a:r>
              <a:rPr lang="en-US" sz="4800" dirty="0"/>
              <a:t>i</a:t>
            </a:r>
            <a:r>
              <a:rPr lang="en-US" sz="4800" dirty="0" smtClean="0"/>
              <a:t>n a split world.</a:t>
            </a:r>
            <a:endParaRPr lang="en-US" sz="4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90600" y="1676400"/>
            <a:ext cx="4724400" cy="369332"/>
          </a:xfrm>
          <a:prstGeom prst="rect">
            <a:avLst/>
          </a:prstGeom>
          <a:noFill/>
        </p:spPr>
        <p:txBody>
          <a:bodyPr wrap="square" rtlCol="0">
            <a:spAutoFit/>
          </a:bodyPr>
          <a:lstStyle/>
          <a:p>
            <a:r>
              <a:rPr lang="en-US" dirty="0" smtClean="0"/>
              <a:t>Sometimes varieties of medications</a:t>
            </a:r>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43000" y="2057400"/>
            <a:ext cx="3429000" cy="369332"/>
          </a:xfrm>
          <a:prstGeom prst="rect">
            <a:avLst/>
          </a:prstGeom>
          <a:noFill/>
        </p:spPr>
        <p:txBody>
          <a:bodyPr wrap="square" rtlCol="0">
            <a:spAutoFit/>
          </a:bodyPr>
          <a:lstStyle/>
          <a:p>
            <a:r>
              <a:rPr lang="en-US" dirty="0" smtClean="0"/>
              <a:t>Each case is different</a:t>
            </a:r>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19200" y="762000"/>
            <a:ext cx="4800600" cy="369332"/>
          </a:xfrm>
          <a:prstGeom prst="rect">
            <a:avLst/>
          </a:prstGeom>
          <a:noFill/>
        </p:spPr>
        <p:txBody>
          <a:bodyPr wrap="square" rtlCol="0">
            <a:spAutoFit/>
          </a:bodyPr>
          <a:lstStyle/>
          <a:p>
            <a:r>
              <a:rPr lang="en-US" dirty="0" smtClean="0"/>
              <a:t>No treatment is the same</a:t>
            </a:r>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66800" y="2514600"/>
            <a:ext cx="6629400" cy="381000"/>
          </a:xfrm>
          <a:prstGeom prst="rect">
            <a:avLst/>
          </a:prstGeom>
          <a:noFill/>
        </p:spPr>
        <p:txBody>
          <a:bodyPr wrap="square" rtlCol="0">
            <a:spAutoFit/>
          </a:bodyPr>
          <a:lstStyle/>
          <a:p>
            <a:r>
              <a:rPr lang="en-US" dirty="0" smtClean="0"/>
              <a:t>No reaction is the same</a:t>
            </a:r>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435374746_9420358093_z.jpg"/>
          <p:cNvPicPr>
            <a:picLocks noChangeAspect="1"/>
          </p:cNvPicPr>
          <p:nvPr/>
        </p:nvPicPr>
        <p:blipFill>
          <a:blip r:embed="rId3" cstate="print"/>
          <a:stretch>
            <a:fillRect/>
          </a:stretch>
        </p:blipFill>
        <p:spPr>
          <a:xfrm>
            <a:off x="3124200" y="1005840"/>
            <a:ext cx="5852160" cy="5852160"/>
          </a:xfrm>
          <a:prstGeom prst="rect">
            <a:avLst/>
          </a:prstGeom>
        </p:spPr>
      </p:pic>
      <p:sp>
        <p:nvSpPr>
          <p:cNvPr id="3" name="TextBox 2"/>
          <p:cNvSpPr txBox="1"/>
          <p:nvPr/>
        </p:nvSpPr>
        <p:spPr>
          <a:xfrm>
            <a:off x="144192" y="395068"/>
            <a:ext cx="4885007" cy="769441"/>
          </a:xfrm>
          <a:prstGeom prst="rect">
            <a:avLst/>
          </a:prstGeom>
          <a:noFill/>
        </p:spPr>
        <p:txBody>
          <a:bodyPr wrap="square" rtlCol="0">
            <a:spAutoFit/>
          </a:bodyPr>
          <a:lstStyle/>
          <a:p>
            <a:r>
              <a:rPr lang="en-US" sz="4400" dirty="0" smtClean="0"/>
              <a:t>Inescapable voices</a:t>
            </a:r>
            <a:endParaRPr lang="en-US" sz="4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4746927209_27df255f48_b.jpg"/>
          <p:cNvPicPr>
            <a:picLocks noChangeAspect="1"/>
          </p:cNvPicPr>
          <p:nvPr/>
        </p:nvPicPr>
        <p:blipFill>
          <a:blip r:embed="rId3" cstate="print"/>
          <a:stretch>
            <a:fillRect/>
          </a:stretch>
        </p:blipFill>
        <p:spPr>
          <a:xfrm>
            <a:off x="2438400" y="1173140"/>
            <a:ext cx="6705600" cy="5684859"/>
          </a:xfrm>
          <a:prstGeom prst="rect">
            <a:avLst/>
          </a:prstGeom>
        </p:spPr>
      </p:pic>
      <p:sp>
        <p:nvSpPr>
          <p:cNvPr id="3" name="TextBox 2"/>
          <p:cNvSpPr txBox="1"/>
          <p:nvPr/>
        </p:nvSpPr>
        <p:spPr>
          <a:xfrm>
            <a:off x="228600" y="0"/>
            <a:ext cx="7848600" cy="923330"/>
          </a:xfrm>
          <a:prstGeom prst="rect">
            <a:avLst/>
          </a:prstGeom>
          <a:noFill/>
        </p:spPr>
        <p:txBody>
          <a:bodyPr wrap="square" rtlCol="0">
            <a:spAutoFit/>
          </a:bodyPr>
          <a:lstStyle/>
          <a:p>
            <a:r>
              <a:rPr lang="en-US" sz="5400" dirty="0" smtClean="0"/>
              <a:t>A fantasy world</a:t>
            </a:r>
            <a:endParaRPr lang="en-US" sz="5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462379864_b046918611.jpg"/>
          <p:cNvPicPr>
            <a:picLocks noChangeAspect="1"/>
          </p:cNvPicPr>
          <p:nvPr/>
        </p:nvPicPr>
        <p:blipFill>
          <a:blip r:embed="rId3" cstate="print"/>
          <a:stretch>
            <a:fillRect/>
          </a:stretch>
        </p:blipFill>
        <p:spPr>
          <a:xfrm>
            <a:off x="0" y="-6865"/>
            <a:ext cx="4572000" cy="6864865"/>
          </a:xfrm>
          <a:prstGeom prst="rect">
            <a:avLst/>
          </a:prstGeom>
        </p:spPr>
      </p:pic>
      <p:sp>
        <p:nvSpPr>
          <p:cNvPr id="3" name="TextBox 2"/>
          <p:cNvSpPr txBox="1"/>
          <p:nvPr/>
        </p:nvSpPr>
        <p:spPr>
          <a:xfrm>
            <a:off x="5105400" y="304800"/>
            <a:ext cx="3200400" cy="3416320"/>
          </a:xfrm>
          <a:prstGeom prst="rect">
            <a:avLst/>
          </a:prstGeom>
          <a:noFill/>
        </p:spPr>
        <p:txBody>
          <a:bodyPr wrap="square" rtlCol="0">
            <a:spAutoFit/>
          </a:bodyPr>
          <a:lstStyle/>
          <a:p>
            <a:r>
              <a:rPr lang="en-US" sz="7200" dirty="0" smtClean="0"/>
              <a:t>Unable to get away</a:t>
            </a:r>
            <a:endParaRPr lang="en-US" sz="7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194910592_f9eb032e9a_b.jpg"/>
          <p:cNvPicPr>
            <a:picLocks noChangeAspect="1"/>
          </p:cNvPicPr>
          <p:nvPr/>
        </p:nvPicPr>
        <p:blipFill>
          <a:blip r:embed="rId3" cstate="print"/>
          <a:srcRect t="12500" b="8333"/>
          <a:stretch>
            <a:fillRect/>
          </a:stretch>
        </p:blipFill>
        <p:spPr>
          <a:xfrm>
            <a:off x="0" y="0"/>
            <a:ext cx="9144000" cy="7239000"/>
          </a:xfrm>
          <a:prstGeom prst="rect">
            <a:avLst/>
          </a:prstGeom>
        </p:spPr>
      </p:pic>
      <p:sp>
        <p:nvSpPr>
          <p:cNvPr id="3" name="TextBox 2"/>
          <p:cNvSpPr txBox="1"/>
          <p:nvPr/>
        </p:nvSpPr>
        <p:spPr>
          <a:xfrm>
            <a:off x="4114800" y="6088559"/>
            <a:ext cx="5029200" cy="769441"/>
          </a:xfrm>
          <a:prstGeom prst="rect">
            <a:avLst/>
          </a:prstGeom>
          <a:noFill/>
        </p:spPr>
        <p:txBody>
          <a:bodyPr wrap="square" rtlCol="0">
            <a:spAutoFit/>
          </a:bodyPr>
          <a:lstStyle/>
          <a:p>
            <a:r>
              <a:rPr lang="en-US" sz="4400" dirty="0" smtClean="0">
                <a:solidFill>
                  <a:schemeClr val="bg1">
                    <a:lumMod val="95000"/>
                    <a:lumOff val="5000"/>
                  </a:schemeClr>
                </a:solidFill>
              </a:rPr>
              <a:t>Clouded by voices</a:t>
            </a:r>
            <a:endParaRPr lang="en-US" sz="4400" dirty="0">
              <a:solidFill>
                <a:schemeClr val="bg1">
                  <a:lumMod val="95000"/>
                  <a:lumOff val="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6034943701_a95379af30_b (1).jpg"/>
          <p:cNvPicPr>
            <a:picLocks noChangeAspect="1"/>
          </p:cNvPicPr>
          <p:nvPr/>
        </p:nvPicPr>
        <p:blipFill>
          <a:blip r:embed="rId3" cstate="print"/>
          <a:stretch>
            <a:fillRect/>
          </a:stretch>
        </p:blipFill>
        <p:spPr>
          <a:xfrm>
            <a:off x="2286000" y="0"/>
            <a:ext cx="6858000" cy="6858000"/>
          </a:xfrm>
          <a:prstGeom prst="rect">
            <a:avLst/>
          </a:prstGeom>
        </p:spPr>
      </p:pic>
      <p:sp>
        <p:nvSpPr>
          <p:cNvPr id="3" name="TextBox 2"/>
          <p:cNvSpPr txBox="1"/>
          <p:nvPr/>
        </p:nvSpPr>
        <p:spPr>
          <a:xfrm>
            <a:off x="0" y="0"/>
            <a:ext cx="2743200" cy="1323439"/>
          </a:xfrm>
          <a:prstGeom prst="rect">
            <a:avLst/>
          </a:prstGeom>
          <a:noFill/>
        </p:spPr>
        <p:txBody>
          <a:bodyPr wrap="square" rtlCol="0">
            <a:spAutoFit/>
          </a:bodyPr>
          <a:lstStyle/>
          <a:p>
            <a:r>
              <a:rPr lang="en-US" sz="4000" dirty="0" smtClean="0"/>
              <a:t>Nonexistent people</a:t>
            </a:r>
            <a:endParaRPr lang="en-US" sz="4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09600" y="990600"/>
            <a:ext cx="1861343" cy="1015663"/>
          </a:xfrm>
          <a:prstGeom prst="rect">
            <a:avLst/>
          </a:prstGeom>
          <a:noFill/>
        </p:spPr>
        <p:txBody>
          <a:bodyPr wrap="none" rtlCol="0">
            <a:spAutoFit/>
          </a:bodyPr>
          <a:lstStyle/>
          <a:p>
            <a:r>
              <a:rPr lang="en-US" sz="6000" dirty="0" smtClean="0"/>
              <a:t>Crazy</a:t>
            </a:r>
            <a:endParaRPr lang="en-US" sz="6000" dirty="0"/>
          </a:p>
        </p:txBody>
      </p:sp>
      <p:sp>
        <p:nvSpPr>
          <p:cNvPr id="4" name="TextBox 3"/>
          <p:cNvSpPr txBox="1"/>
          <p:nvPr/>
        </p:nvSpPr>
        <p:spPr>
          <a:xfrm>
            <a:off x="5334000" y="4800600"/>
            <a:ext cx="3810000" cy="1107996"/>
          </a:xfrm>
          <a:prstGeom prst="rect">
            <a:avLst/>
          </a:prstGeom>
          <a:noFill/>
        </p:spPr>
        <p:txBody>
          <a:bodyPr wrap="square" rtlCol="0">
            <a:spAutoFit/>
          </a:bodyPr>
          <a:lstStyle/>
          <a:p>
            <a:r>
              <a:rPr lang="en-US" sz="6600" dirty="0"/>
              <a:t>D</a:t>
            </a:r>
            <a:r>
              <a:rPr lang="en-US" sz="6600" dirty="0" smtClean="0"/>
              <a:t>ifferent</a:t>
            </a:r>
            <a:endParaRPr lang="en-US" sz="6600" dirty="0"/>
          </a:p>
        </p:txBody>
      </p:sp>
    </p:spTree>
    <p:extLst>
      <p:ext uri="{BB962C8B-B14F-4D97-AF65-F5344CB8AC3E}">
        <p14:creationId xmlns:p14="http://schemas.microsoft.com/office/powerpoint/2010/main" xmlns="" val="3793372767"/>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5458</TotalTime>
  <Words>1253</Words>
  <Application>Microsoft Office PowerPoint</Application>
  <PresentationFormat>On-screen Show (4:3)</PresentationFormat>
  <Paragraphs>152</Paragraphs>
  <Slides>34</Slides>
  <Notes>29</Notes>
  <HiddenSlides>0</HiddenSlides>
  <MMClips>0</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vector>
  </TitlesOfParts>
  <Company>School District of Springfield Township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Technology Department</dc:creator>
  <cp:lastModifiedBy>Technology Department</cp:lastModifiedBy>
  <cp:revision>46</cp:revision>
  <dcterms:created xsi:type="dcterms:W3CDTF">2011-12-06T13:18:19Z</dcterms:created>
  <dcterms:modified xsi:type="dcterms:W3CDTF">2011-12-16T14:18:57Z</dcterms:modified>
</cp:coreProperties>
</file>